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90" r:id="rId3"/>
    <p:sldId id="257" r:id="rId4"/>
    <p:sldId id="309" r:id="rId5"/>
    <p:sldId id="272" r:id="rId6"/>
    <p:sldId id="311" r:id="rId7"/>
    <p:sldId id="291" r:id="rId8"/>
    <p:sldId id="261" r:id="rId9"/>
    <p:sldId id="292" r:id="rId10"/>
    <p:sldId id="258" r:id="rId11"/>
    <p:sldId id="265" r:id="rId12"/>
    <p:sldId id="315" r:id="rId13"/>
    <p:sldId id="263" r:id="rId14"/>
    <p:sldId id="264" r:id="rId15"/>
    <p:sldId id="266" r:id="rId16"/>
    <p:sldId id="267" r:id="rId17"/>
    <p:sldId id="273" r:id="rId18"/>
    <p:sldId id="294" r:id="rId19"/>
    <p:sldId id="275" r:id="rId20"/>
    <p:sldId id="276" r:id="rId21"/>
    <p:sldId id="268" r:id="rId22"/>
    <p:sldId id="313" r:id="rId23"/>
    <p:sldId id="293" r:id="rId24"/>
    <p:sldId id="317" r:id="rId25"/>
    <p:sldId id="316" r:id="rId26"/>
    <p:sldId id="318" r:id="rId27"/>
    <p:sldId id="277" r:id="rId28"/>
    <p:sldId id="284" r:id="rId29"/>
    <p:sldId id="278" r:id="rId30"/>
    <p:sldId id="279" r:id="rId31"/>
    <p:sldId id="283" r:id="rId32"/>
    <p:sldId id="296" r:id="rId33"/>
    <p:sldId id="295" r:id="rId34"/>
    <p:sldId id="286" r:id="rId35"/>
    <p:sldId id="287" r:id="rId36"/>
    <p:sldId id="288" r:id="rId37"/>
    <p:sldId id="289" r:id="rId38"/>
    <p:sldId id="297" r:id="rId39"/>
    <p:sldId id="285" r:id="rId40"/>
    <p:sldId id="300" r:id="rId41"/>
    <p:sldId id="301" r:id="rId42"/>
    <p:sldId id="302" r:id="rId43"/>
    <p:sldId id="303" r:id="rId44"/>
    <p:sldId id="304" r:id="rId45"/>
    <p:sldId id="305" r:id="rId46"/>
    <p:sldId id="281" r:id="rId47"/>
    <p:sldId id="299" r:id="rId48"/>
    <p:sldId id="306" r:id="rId49"/>
    <p:sldId id="319" r:id="rId50"/>
    <p:sldId id="298" r:id="rId51"/>
    <p:sldId id="269" r:id="rId52"/>
    <p:sldId id="321" r:id="rId53"/>
    <p:sldId id="322" r:id="rId54"/>
    <p:sldId id="259" r:id="rId55"/>
    <p:sldId id="260" r:id="rId56"/>
    <p:sldId id="320" r:id="rId57"/>
    <p:sldId id="323" r:id="rId58"/>
    <p:sldId id="32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2911" autoAdjust="0"/>
  </p:normalViewPr>
  <p:slideViewPr>
    <p:cSldViewPr snapToGrid="0" snapToObjects="1">
      <p:cViewPr varScale="1">
        <p:scale>
          <a:sx n="147" d="100"/>
          <a:sy n="147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-380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mhill:Documents:dnaclu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Naïve vs</a:t>
            </a:r>
            <a:r>
              <a:rPr lang="en-US" sz="1800" dirty="0"/>
              <a:t>. Work-based </a:t>
            </a:r>
            <a:r>
              <a:rPr lang="en-US" sz="1800" dirty="0" smtClean="0"/>
              <a:t>Strategies on 30 million</a:t>
            </a:r>
            <a:r>
              <a:rPr lang="en-US" sz="1800" baseline="0" dirty="0" smtClean="0"/>
              <a:t> 16S </a:t>
            </a:r>
            <a:r>
              <a:rPr lang="en-US" sz="1800" baseline="0" dirty="0" err="1" smtClean="0"/>
              <a:t>rRNA</a:t>
            </a:r>
            <a:r>
              <a:rPr lang="en-US" sz="1800" baseline="0" dirty="0" smtClean="0"/>
              <a:t> sequences </a:t>
            </a:r>
            <a:endParaRPr lang="en-US" sz="1800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Sheet2!$L$2</c:f>
              <c:strCache>
                <c:ptCount val="1"/>
                <c:pt idx="0">
                  <c:v>Naïve</c:v>
                </c:pt>
              </c:strCache>
            </c:strRef>
          </c:tx>
          <c:val>
            <c:numRef>
              <c:f>Sheet2!$L$3:$L$34</c:f>
              <c:numCache>
                <c:formatCode>General</c:formatCode>
                <c:ptCount val="32"/>
                <c:pt idx="0">
                  <c:v>7.1296473E7</c:v>
                </c:pt>
                <c:pt idx="1">
                  <c:v>7.0436094E7</c:v>
                </c:pt>
                <c:pt idx="2">
                  <c:v>7.0268807E7</c:v>
                </c:pt>
                <c:pt idx="3">
                  <c:v>6.9260918E7</c:v>
                </c:pt>
                <c:pt idx="4">
                  <c:v>6.7142601E7</c:v>
                </c:pt>
                <c:pt idx="5">
                  <c:v>6.6820491E7</c:v>
                </c:pt>
                <c:pt idx="6">
                  <c:v>7.2717461E7</c:v>
                </c:pt>
                <c:pt idx="7">
                  <c:v>7.2825981E7</c:v>
                </c:pt>
                <c:pt idx="8">
                  <c:v>6.9755782E7</c:v>
                </c:pt>
                <c:pt idx="9">
                  <c:v>6.910121E7</c:v>
                </c:pt>
                <c:pt idx="10">
                  <c:v>6.9803056E7</c:v>
                </c:pt>
                <c:pt idx="11">
                  <c:v>6.9430843E7</c:v>
                </c:pt>
                <c:pt idx="12">
                  <c:v>6.700755E7</c:v>
                </c:pt>
                <c:pt idx="13">
                  <c:v>6.6722057E7</c:v>
                </c:pt>
                <c:pt idx="14">
                  <c:v>7.1296305E7</c:v>
                </c:pt>
                <c:pt idx="15">
                  <c:v>7.1388696E7</c:v>
                </c:pt>
                <c:pt idx="16">
                  <c:v>6.6986474E7</c:v>
                </c:pt>
                <c:pt idx="17">
                  <c:v>6.7057574E7</c:v>
                </c:pt>
                <c:pt idx="18">
                  <c:v>6.6941211E7</c:v>
                </c:pt>
                <c:pt idx="19">
                  <c:v>6.6409345E7</c:v>
                </c:pt>
                <c:pt idx="20">
                  <c:v>6.4796946E7</c:v>
                </c:pt>
                <c:pt idx="21">
                  <c:v>6.4536106E7</c:v>
                </c:pt>
                <c:pt idx="22">
                  <c:v>6.8615659E7</c:v>
                </c:pt>
                <c:pt idx="23">
                  <c:v>6.8699925E7</c:v>
                </c:pt>
                <c:pt idx="24">
                  <c:v>7.2279659E7</c:v>
                </c:pt>
                <c:pt idx="25">
                  <c:v>7.1805798E7</c:v>
                </c:pt>
                <c:pt idx="26">
                  <c:v>7.2743226E7</c:v>
                </c:pt>
                <c:pt idx="27">
                  <c:v>7.0913019E7</c:v>
                </c:pt>
                <c:pt idx="28">
                  <c:v>7.0150776E7</c:v>
                </c:pt>
                <c:pt idx="29">
                  <c:v>6.926059E7</c:v>
                </c:pt>
                <c:pt idx="30">
                  <c:v>7.4846356E7</c:v>
                </c:pt>
                <c:pt idx="31">
                  <c:v>7.5413642E7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Sheet2!$M$2</c:f>
              <c:strCache>
                <c:ptCount val="1"/>
                <c:pt idx="0">
                  <c:v>Work-based</c:v>
                </c:pt>
              </c:strCache>
            </c:strRef>
          </c:tx>
          <c:val>
            <c:numRef>
              <c:f>Sheet2!$M$3:$M$34</c:f>
              <c:numCache>
                <c:formatCode>General</c:formatCode>
                <c:ptCount val="32"/>
                <c:pt idx="0">
                  <c:v>6.9585552E7</c:v>
                </c:pt>
                <c:pt idx="1">
                  <c:v>6.9585498E7</c:v>
                </c:pt>
                <c:pt idx="2">
                  <c:v>6.9585417E7</c:v>
                </c:pt>
                <c:pt idx="3">
                  <c:v>6.9585532E7</c:v>
                </c:pt>
                <c:pt idx="4">
                  <c:v>6.9585532E7</c:v>
                </c:pt>
                <c:pt idx="5">
                  <c:v>6.9585782E7</c:v>
                </c:pt>
                <c:pt idx="6">
                  <c:v>6.9585383E7</c:v>
                </c:pt>
                <c:pt idx="7">
                  <c:v>6.958536E7</c:v>
                </c:pt>
                <c:pt idx="8">
                  <c:v>6.9585424E7</c:v>
                </c:pt>
                <c:pt idx="9">
                  <c:v>6.9585523E7</c:v>
                </c:pt>
                <c:pt idx="10">
                  <c:v>6.9585477E7</c:v>
                </c:pt>
                <c:pt idx="11">
                  <c:v>6.9585414E7</c:v>
                </c:pt>
                <c:pt idx="12">
                  <c:v>6.9585481E7</c:v>
                </c:pt>
                <c:pt idx="13">
                  <c:v>6.9585402E7</c:v>
                </c:pt>
                <c:pt idx="14">
                  <c:v>6.9585548E7</c:v>
                </c:pt>
                <c:pt idx="15">
                  <c:v>6.9585413E7</c:v>
                </c:pt>
                <c:pt idx="16">
                  <c:v>6.9585479E7</c:v>
                </c:pt>
                <c:pt idx="17">
                  <c:v>6.9585382E7</c:v>
                </c:pt>
                <c:pt idx="18">
                  <c:v>6.9585525E7</c:v>
                </c:pt>
                <c:pt idx="19">
                  <c:v>6.9585481E7</c:v>
                </c:pt>
                <c:pt idx="20">
                  <c:v>6.9585383E7</c:v>
                </c:pt>
                <c:pt idx="21">
                  <c:v>6.9585593E7</c:v>
                </c:pt>
                <c:pt idx="22">
                  <c:v>6.958543E7</c:v>
                </c:pt>
                <c:pt idx="23">
                  <c:v>6.9585473E7</c:v>
                </c:pt>
                <c:pt idx="24">
                  <c:v>6.9585844E7</c:v>
                </c:pt>
                <c:pt idx="25">
                  <c:v>6.9585704E7</c:v>
                </c:pt>
                <c:pt idx="26">
                  <c:v>6.9585578E7</c:v>
                </c:pt>
                <c:pt idx="27">
                  <c:v>6.9585355E7</c:v>
                </c:pt>
                <c:pt idx="28">
                  <c:v>6.9585355E7</c:v>
                </c:pt>
                <c:pt idx="29">
                  <c:v>6.9585531E7</c:v>
                </c:pt>
                <c:pt idx="30">
                  <c:v>6.9585408E7</c:v>
                </c:pt>
                <c:pt idx="31">
                  <c:v>6.9580372E7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0400232"/>
        <c:axId val="1910396136"/>
      </c:lineChart>
      <c:catAx>
        <c:axId val="1910400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Thread #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910396136"/>
        <c:crosses val="autoZero"/>
        <c:auto val="1"/>
        <c:lblAlgn val="ctr"/>
        <c:lblOffset val="100"/>
        <c:noMultiLvlLbl val="0"/>
      </c:catAx>
      <c:valAx>
        <c:axId val="1910396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err="1" smtClean="0"/>
                  <a:t>Trie</a:t>
                </a:r>
                <a:r>
                  <a:rPr lang="en-US" sz="1600" dirty="0" smtClean="0"/>
                  <a:t> length per </a:t>
                </a:r>
                <a:r>
                  <a:rPr lang="en-US" sz="1600" dirty="0"/>
                  <a:t>thread (millions)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1910400232"/>
        <c:crosses val="autoZero"/>
        <c:crossBetween val="between"/>
        <c:dispUnits>
          <c:builtInUnit val="millions"/>
        </c:dispUnits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 err="1"/>
              <a:t>M_nm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goes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work involves actually implementing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27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5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Arbitrary cutoffs.</a:t>
            </a:r>
            <a:r>
              <a:rPr lang="en-US" baseline="0" dirty="0" smtClean="0"/>
              <a:t>  97% identity.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V1-V3.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53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6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Clustering </a:t>
            </a:r>
            <a:r>
              <a:rPr lang="en-US" sz="3000" dirty="0" smtClean="0"/>
              <a:t>Highly </a:t>
            </a:r>
            <a:r>
              <a:rPr lang="en-US" sz="3000" dirty="0" smtClean="0"/>
              <a:t>Conserved Phylogenetic </a:t>
            </a:r>
            <a:r>
              <a:rPr lang="en-US" sz="3000" dirty="0" smtClean="0"/>
              <a:t>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08176" y="3287995"/>
            <a:ext cx="83371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12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19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178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55246" y="2636929"/>
            <a:ext cx="0" cy="322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8941" y="1209224"/>
            <a:ext cx="1523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Divisive</a:t>
            </a:r>
          </a:p>
          <a:p>
            <a:pPr algn="ctr"/>
            <a:r>
              <a:rPr lang="en-US" sz="2200" dirty="0"/>
              <a:t>(</a:t>
            </a:r>
            <a:r>
              <a:rPr lang="en-US" sz="2200" dirty="0" smtClean="0"/>
              <a:t>Top-down)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907496" y="1209224"/>
            <a:ext cx="1895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Agglomerative</a:t>
            </a:r>
          </a:p>
          <a:p>
            <a:pPr algn="ctr"/>
            <a:r>
              <a:rPr lang="en-US" sz="2200" dirty="0" smtClean="0"/>
              <a:t>(Bottom-up)</a:t>
            </a:r>
            <a:endParaRPr lang="en-US" sz="2200" dirty="0"/>
          </a:p>
        </p:txBody>
      </p:sp>
      <p:sp>
        <p:nvSpPr>
          <p:cNvPr id="9" name="Oval 8"/>
          <p:cNvSpPr/>
          <p:nvPr/>
        </p:nvSpPr>
        <p:spPr>
          <a:xfrm>
            <a:off x="1502020" y="302419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5771" y="29525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26296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0571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88108" y="29525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40508" y="31049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44885" y="31857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63357" y="332899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4197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38984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2579" y="4033328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6959" y="4619113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10710" y="45475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91235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215510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53047" y="45475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05447" y="46999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09824" y="478068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8296" y="492391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9136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03923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7518" y="562825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913790" y="4322376"/>
            <a:ext cx="29740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478175" y="299925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21926" y="29276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2451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26726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29703" y="29276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82103" y="30800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86480" y="316083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04952" y="330405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75792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80579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54174" y="400839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543114" y="459417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86865" y="45225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67390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191665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994642" y="45225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47042" y="46749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51419" y="475575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69891" y="489897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40731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45518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19113" y="560331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339291" y="4297439"/>
            <a:ext cx="25158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739319" y="6479015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6930955" y="443393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97386" y="2061511"/>
            <a:ext cx="2536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one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split</a:t>
            </a:r>
            <a:r>
              <a:rPr lang="en-US" dirty="0" smtClean="0"/>
              <a:t> clusters.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09599" y="2099922"/>
            <a:ext cx="262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own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merge </a:t>
            </a:r>
            <a:r>
              <a:rPr lang="en-US" dirty="0" smtClean="0"/>
              <a:t>clusters.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9445" y="3144324"/>
            <a:ext cx="87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445" y="4871740"/>
            <a:ext cx="71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437620" y="5955795"/>
            <a:ext cx="31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ESPRIT-Tree </a:t>
            </a:r>
            <a:r>
              <a:rPr lang="en-US" sz="1400" dirty="0" smtClean="0"/>
              <a:t>(Sun et al. 2011)</a:t>
            </a:r>
          </a:p>
          <a:p>
            <a:r>
              <a:rPr lang="en-US" sz="1400" b="1" dirty="0" smtClean="0"/>
              <a:t>HPC-CLUST </a:t>
            </a:r>
            <a:r>
              <a:rPr lang="en-US" sz="1400" dirty="0" smtClean="0"/>
              <a:t>(Rodrigues</a:t>
            </a:r>
            <a:r>
              <a:rPr lang="en-US" sz="1400" dirty="0"/>
              <a:t> </a:t>
            </a:r>
            <a:r>
              <a:rPr lang="en-US" sz="1400" dirty="0" smtClean="0"/>
              <a:t>et al. 2014)</a:t>
            </a:r>
            <a:endParaRPr lang="en-US" sz="1400" dirty="0"/>
          </a:p>
        </p:txBody>
      </p:sp>
      <p:sp>
        <p:nvSpPr>
          <p:cNvPr id="107" name="Freeform 106"/>
          <p:cNvSpPr/>
          <p:nvPr/>
        </p:nvSpPr>
        <p:spPr>
          <a:xfrm>
            <a:off x="1408265" y="2808000"/>
            <a:ext cx="2056239" cy="1427971"/>
          </a:xfrm>
          <a:custGeom>
            <a:avLst/>
            <a:gdLst>
              <a:gd name="connsiteX0" fmla="*/ 1892085 w 2056239"/>
              <a:gd name="connsiteY0" fmla="*/ 129600 h 1427971"/>
              <a:gd name="connsiteX1" fmla="*/ 1814328 w 2056239"/>
              <a:gd name="connsiteY1" fmla="*/ 69120 h 1427971"/>
              <a:gd name="connsiteX2" fmla="*/ 1745211 w 2056239"/>
              <a:gd name="connsiteY2" fmla="*/ 34560 h 1427971"/>
              <a:gd name="connsiteX3" fmla="*/ 1727932 w 2056239"/>
              <a:gd name="connsiteY3" fmla="*/ 8640 h 1427971"/>
              <a:gd name="connsiteX4" fmla="*/ 1702013 w 2056239"/>
              <a:gd name="connsiteY4" fmla="*/ 0 h 1427971"/>
              <a:gd name="connsiteX5" fmla="*/ 1382345 w 2056239"/>
              <a:gd name="connsiteY5" fmla="*/ 8640 h 1427971"/>
              <a:gd name="connsiteX6" fmla="*/ 1295949 w 2056239"/>
              <a:gd name="connsiteY6" fmla="*/ 17280 h 1427971"/>
              <a:gd name="connsiteX7" fmla="*/ 1157714 w 2056239"/>
              <a:gd name="connsiteY7" fmla="*/ 34560 h 1427971"/>
              <a:gd name="connsiteX8" fmla="*/ 483821 w 2056239"/>
              <a:gd name="connsiteY8" fmla="*/ 43200 h 1427971"/>
              <a:gd name="connsiteX9" fmla="*/ 406064 w 2056239"/>
              <a:gd name="connsiteY9" fmla="*/ 69120 h 1427971"/>
              <a:gd name="connsiteX10" fmla="*/ 371505 w 2056239"/>
              <a:gd name="connsiteY10" fmla="*/ 77760 h 1427971"/>
              <a:gd name="connsiteX11" fmla="*/ 319667 w 2056239"/>
              <a:gd name="connsiteY11" fmla="*/ 95040 h 1427971"/>
              <a:gd name="connsiteX12" fmla="*/ 293748 w 2056239"/>
              <a:gd name="connsiteY12" fmla="*/ 103680 h 1427971"/>
              <a:gd name="connsiteX13" fmla="*/ 215991 w 2056239"/>
              <a:gd name="connsiteY13" fmla="*/ 112320 h 1427971"/>
              <a:gd name="connsiteX14" fmla="*/ 138234 w 2056239"/>
              <a:gd name="connsiteY14" fmla="*/ 129600 h 1427971"/>
              <a:gd name="connsiteX15" fmla="*/ 86396 w 2056239"/>
              <a:gd name="connsiteY15" fmla="*/ 146880 h 1427971"/>
              <a:gd name="connsiteX16" fmla="*/ 60477 w 2056239"/>
              <a:gd name="connsiteY16" fmla="*/ 155520 h 1427971"/>
              <a:gd name="connsiteX17" fmla="*/ 43198 w 2056239"/>
              <a:gd name="connsiteY17" fmla="*/ 181440 h 1427971"/>
              <a:gd name="connsiteX18" fmla="*/ 17279 w 2056239"/>
              <a:gd name="connsiteY18" fmla="*/ 207360 h 1427971"/>
              <a:gd name="connsiteX19" fmla="*/ 8639 w 2056239"/>
              <a:gd name="connsiteY19" fmla="*/ 285120 h 1427971"/>
              <a:gd name="connsiteX20" fmla="*/ 0 w 2056239"/>
              <a:gd name="connsiteY20" fmla="*/ 345600 h 1427971"/>
              <a:gd name="connsiteX21" fmla="*/ 8639 w 2056239"/>
              <a:gd name="connsiteY21" fmla="*/ 483840 h 1427971"/>
              <a:gd name="connsiteX22" fmla="*/ 25919 w 2056239"/>
              <a:gd name="connsiteY22" fmla="*/ 509760 h 1427971"/>
              <a:gd name="connsiteX23" fmla="*/ 43198 w 2056239"/>
              <a:gd name="connsiteY23" fmla="*/ 544320 h 1427971"/>
              <a:gd name="connsiteX24" fmla="*/ 120955 w 2056239"/>
              <a:gd name="connsiteY24" fmla="*/ 596160 h 1427971"/>
              <a:gd name="connsiteX25" fmla="*/ 146874 w 2056239"/>
              <a:gd name="connsiteY25" fmla="*/ 613440 h 1427971"/>
              <a:gd name="connsiteX26" fmla="*/ 190072 w 2056239"/>
              <a:gd name="connsiteY26" fmla="*/ 622080 h 1427971"/>
              <a:gd name="connsiteX27" fmla="*/ 215991 w 2056239"/>
              <a:gd name="connsiteY27" fmla="*/ 630720 h 1427971"/>
              <a:gd name="connsiteX28" fmla="*/ 250550 w 2056239"/>
              <a:gd name="connsiteY28" fmla="*/ 639360 h 1427971"/>
              <a:gd name="connsiteX29" fmla="*/ 293748 w 2056239"/>
              <a:gd name="connsiteY29" fmla="*/ 648000 h 1427971"/>
              <a:gd name="connsiteX30" fmla="*/ 328307 w 2056239"/>
              <a:gd name="connsiteY30" fmla="*/ 656640 h 1427971"/>
              <a:gd name="connsiteX31" fmla="*/ 371505 w 2056239"/>
              <a:gd name="connsiteY31" fmla="*/ 665280 h 1427971"/>
              <a:gd name="connsiteX32" fmla="*/ 397424 w 2056239"/>
              <a:gd name="connsiteY32" fmla="*/ 673920 h 1427971"/>
              <a:gd name="connsiteX33" fmla="*/ 483821 w 2056239"/>
              <a:gd name="connsiteY33" fmla="*/ 691200 h 1427971"/>
              <a:gd name="connsiteX34" fmla="*/ 509739 w 2056239"/>
              <a:gd name="connsiteY34" fmla="*/ 699840 h 1427971"/>
              <a:gd name="connsiteX35" fmla="*/ 596136 w 2056239"/>
              <a:gd name="connsiteY35" fmla="*/ 725760 h 1427971"/>
              <a:gd name="connsiteX36" fmla="*/ 639334 w 2056239"/>
              <a:gd name="connsiteY36" fmla="*/ 751680 h 1427971"/>
              <a:gd name="connsiteX37" fmla="*/ 725731 w 2056239"/>
              <a:gd name="connsiteY37" fmla="*/ 838080 h 1427971"/>
              <a:gd name="connsiteX38" fmla="*/ 760290 w 2056239"/>
              <a:gd name="connsiteY38" fmla="*/ 864000 h 1427971"/>
              <a:gd name="connsiteX39" fmla="*/ 812128 w 2056239"/>
              <a:gd name="connsiteY39" fmla="*/ 907200 h 1427971"/>
              <a:gd name="connsiteX40" fmla="*/ 881245 w 2056239"/>
              <a:gd name="connsiteY40" fmla="*/ 950400 h 1427971"/>
              <a:gd name="connsiteX41" fmla="*/ 967641 w 2056239"/>
              <a:gd name="connsiteY41" fmla="*/ 1002240 h 1427971"/>
              <a:gd name="connsiteX42" fmla="*/ 984921 w 2056239"/>
              <a:gd name="connsiteY42" fmla="*/ 1019520 h 1427971"/>
              <a:gd name="connsiteX43" fmla="*/ 1019479 w 2056239"/>
              <a:gd name="connsiteY43" fmla="*/ 1045440 h 1427971"/>
              <a:gd name="connsiteX44" fmla="*/ 1097236 w 2056239"/>
              <a:gd name="connsiteY44" fmla="*/ 1114560 h 1427971"/>
              <a:gd name="connsiteX45" fmla="*/ 1123155 w 2056239"/>
              <a:gd name="connsiteY45" fmla="*/ 1131840 h 1427971"/>
              <a:gd name="connsiteX46" fmla="*/ 1149074 w 2056239"/>
              <a:gd name="connsiteY46" fmla="*/ 1140480 h 1427971"/>
              <a:gd name="connsiteX47" fmla="*/ 1209552 w 2056239"/>
              <a:gd name="connsiteY47" fmla="*/ 1183680 h 1427971"/>
              <a:gd name="connsiteX48" fmla="*/ 1261390 w 2056239"/>
              <a:gd name="connsiteY48" fmla="*/ 1200960 h 1427971"/>
              <a:gd name="connsiteX49" fmla="*/ 1304588 w 2056239"/>
              <a:gd name="connsiteY49" fmla="*/ 1252800 h 1427971"/>
              <a:gd name="connsiteX50" fmla="*/ 1313228 w 2056239"/>
              <a:gd name="connsiteY50" fmla="*/ 1278720 h 1427971"/>
              <a:gd name="connsiteX51" fmla="*/ 1339147 w 2056239"/>
              <a:gd name="connsiteY51" fmla="*/ 1304640 h 1427971"/>
              <a:gd name="connsiteX52" fmla="*/ 1356426 w 2056239"/>
              <a:gd name="connsiteY52" fmla="*/ 1330560 h 1427971"/>
              <a:gd name="connsiteX53" fmla="*/ 1408264 w 2056239"/>
              <a:gd name="connsiteY53" fmla="*/ 1347840 h 1427971"/>
              <a:gd name="connsiteX54" fmla="*/ 1468742 w 2056239"/>
              <a:gd name="connsiteY54" fmla="*/ 1373760 h 1427971"/>
              <a:gd name="connsiteX55" fmla="*/ 1494661 w 2056239"/>
              <a:gd name="connsiteY55" fmla="*/ 1391040 h 1427971"/>
              <a:gd name="connsiteX56" fmla="*/ 1684733 w 2056239"/>
              <a:gd name="connsiteY56" fmla="*/ 1416960 h 1427971"/>
              <a:gd name="connsiteX57" fmla="*/ 1857526 w 2056239"/>
              <a:gd name="connsiteY57" fmla="*/ 1416960 h 1427971"/>
              <a:gd name="connsiteX58" fmla="*/ 1883445 w 2056239"/>
              <a:gd name="connsiteY58" fmla="*/ 1399680 h 1427971"/>
              <a:gd name="connsiteX59" fmla="*/ 1926644 w 2056239"/>
              <a:gd name="connsiteY59" fmla="*/ 1347840 h 1427971"/>
              <a:gd name="connsiteX60" fmla="*/ 1952563 w 2056239"/>
              <a:gd name="connsiteY60" fmla="*/ 1313280 h 1427971"/>
              <a:gd name="connsiteX61" fmla="*/ 1961202 w 2056239"/>
              <a:gd name="connsiteY61" fmla="*/ 1287360 h 1427971"/>
              <a:gd name="connsiteX62" fmla="*/ 1978482 w 2056239"/>
              <a:gd name="connsiteY62" fmla="*/ 1252800 h 1427971"/>
              <a:gd name="connsiteX63" fmla="*/ 2004401 w 2056239"/>
              <a:gd name="connsiteY63" fmla="*/ 1200960 h 1427971"/>
              <a:gd name="connsiteX64" fmla="*/ 2013040 w 2056239"/>
              <a:gd name="connsiteY64" fmla="*/ 1157760 h 1427971"/>
              <a:gd name="connsiteX65" fmla="*/ 2021680 w 2056239"/>
              <a:gd name="connsiteY65" fmla="*/ 1131840 h 1427971"/>
              <a:gd name="connsiteX66" fmla="*/ 2030320 w 2056239"/>
              <a:gd name="connsiteY66" fmla="*/ 838080 h 1427971"/>
              <a:gd name="connsiteX67" fmla="*/ 2047599 w 2056239"/>
              <a:gd name="connsiteY67" fmla="*/ 751680 h 1427971"/>
              <a:gd name="connsiteX68" fmla="*/ 2056239 w 2056239"/>
              <a:gd name="connsiteY68" fmla="*/ 699840 h 1427971"/>
              <a:gd name="connsiteX69" fmla="*/ 2047599 w 2056239"/>
              <a:gd name="connsiteY69" fmla="*/ 440640 h 1427971"/>
              <a:gd name="connsiteX70" fmla="*/ 2030320 w 2056239"/>
              <a:gd name="connsiteY70" fmla="*/ 406080 h 1427971"/>
              <a:gd name="connsiteX71" fmla="*/ 2021680 w 2056239"/>
              <a:gd name="connsiteY71" fmla="*/ 380160 h 1427971"/>
              <a:gd name="connsiteX72" fmla="*/ 1987121 w 2056239"/>
              <a:gd name="connsiteY72" fmla="*/ 328320 h 1427971"/>
              <a:gd name="connsiteX73" fmla="*/ 1961202 w 2056239"/>
              <a:gd name="connsiteY73" fmla="*/ 276480 h 1427971"/>
              <a:gd name="connsiteX74" fmla="*/ 1943923 w 2056239"/>
              <a:gd name="connsiteY74" fmla="*/ 224640 h 1427971"/>
              <a:gd name="connsiteX75" fmla="*/ 1935283 w 2056239"/>
              <a:gd name="connsiteY75" fmla="*/ 198720 h 1427971"/>
              <a:gd name="connsiteX76" fmla="*/ 1918004 w 2056239"/>
              <a:gd name="connsiteY76" fmla="*/ 172800 h 1427971"/>
              <a:gd name="connsiteX77" fmla="*/ 1883445 w 2056239"/>
              <a:gd name="connsiteY77" fmla="*/ 129600 h 1427971"/>
              <a:gd name="connsiteX78" fmla="*/ 1874806 w 2056239"/>
              <a:gd name="connsiteY78" fmla="*/ 69120 h 142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056239" h="1427971">
                <a:moveTo>
                  <a:pt x="1892085" y="129600"/>
                </a:moveTo>
                <a:cubicBezTo>
                  <a:pt x="1851989" y="62771"/>
                  <a:pt x="1887310" y="100399"/>
                  <a:pt x="1814328" y="69120"/>
                </a:cubicBezTo>
                <a:cubicBezTo>
                  <a:pt x="1790652" y="58973"/>
                  <a:pt x="1745211" y="34560"/>
                  <a:pt x="1745211" y="34560"/>
                </a:cubicBezTo>
                <a:cubicBezTo>
                  <a:pt x="1739451" y="25920"/>
                  <a:pt x="1736040" y="15127"/>
                  <a:pt x="1727932" y="8640"/>
                </a:cubicBezTo>
                <a:cubicBezTo>
                  <a:pt x="1720821" y="2951"/>
                  <a:pt x="1711120" y="0"/>
                  <a:pt x="1702013" y="0"/>
                </a:cubicBezTo>
                <a:cubicBezTo>
                  <a:pt x="1595418" y="0"/>
                  <a:pt x="1488901" y="5760"/>
                  <a:pt x="1382345" y="8640"/>
                </a:cubicBezTo>
                <a:lnTo>
                  <a:pt x="1295949" y="17280"/>
                </a:lnTo>
                <a:cubicBezTo>
                  <a:pt x="1249818" y="22603"/>
                  <a:pt x="1204127" y="33079"/>
                  <a:pt x="1157714" y="34560"/>
                </a:cubicBezTo>
                <a:cubicBezTo>
                  <a:pt x="933179" y="41726"/>
                  <a:pt x="708452" y="40320"/>
                  <a:pt x="483821" y="43200"/>
                </a:cubicBezTo>
                <a:cubicBezTo>
                  <a:pt x="457902" y="51840"/>
                  <a:pt x="432569" y="62493"/>
                  <a:pt x="406064" y="69120"/>
                </a:cubicBezTo>
                <a:cubicBezTo>
                  <a:pt x="394544" y="72000"/>
                  <a:pt x="382878" y="74348"/>
                  <a:pt x="371505" y="77760"/>
                </a:cubicBezTo>
                <a:cubicBezTo>
                  <a:pt x="354059" y="82994"/>
                  <a:pt x="336946" y="89280"/>
                  <a:pt x="319667" y="95040"/>
                </a:cubicBezTo>
                <a:cubicBezTo>
                  <a:pt x="311027" y="97920"/>
                  <a:pt x="302799" y="102674"/>
                  <a:pt x="293748" y="103680"/>
                </a:cubicBezTo>
                <a:cubicBezTo>
                  <a:pt x="267829" y="106560"/>
                  <a:pt x="241807" y="108632"/>
                  <a:pt x="215991" y="112320"/>
                </a:cubicBezTo>
                <a:cubicBezTo>
                  <a:pt x="200297" y="114562"/>
                  <a:pt x="155383" y="124455"/>
                  <a:pt x="138234" y="129600"/>
                </a:cubicBezTo>
                <a:cubicBezTo>
                  <a:pt x="120788" y="134834"/>
                  <a:pt x="103675" y="141120"/>
                  <a:pt x="86396" y="146880"/>
                </a:cubicBezTo>
                <a:lnTo>
                  <a:pt x="60477" y="155520"/>
                </a:lnTo>
                <a:cubicBezTo>
                  <a:pt x="54717" y="164160"/>
                  <a:pt x="49845" y="173463"/>
                  <a:pt x="43198" y="181440"/>
                </a:cubicBezTo>
                <a:cubicBezTo>
                  <a:pt x="35376" y="190827"/>
                  <a:pt x="21143" y="195768"/>
                  <a:pt x="17279" y="207360"/>
                </a:cubicBezTo>
                <a:cubicBezTo>
                  <a:pt x="9032" y="232101"/>
                  <a:pt x="11874" y="259242"/>
                  <a:pt x="8639" y="285120"/>
                </a:cubicBezTo>
                <a:cubicBezTo>
                  <a:pt x="6113" y="305327"/>
                  <a:pt x="2880" y="325440"/>
                  <a:pt x="0" y="345600"/>
                </a:cubicBezTo>
                <a:cubicBezTo>
                  <a:pt x="2880" y="391680"/>
                  <a:pt x="1438" y="438235"/>
                  <a:pt x="8639" y="483840"/>
                </a:cubicBezTo>
                <a:cubicBezTo>
                  <a:pt x="10258" y="494097"/>
                  <a:pt x="20767" y="500744"/>
                  <a:pt x="25919" y="509760"/>
                </a:cubicBezTo>
                <a:cubicBezTo>
                  <a:pt x="32309" y="520943"/>
                  <a:pt x="34717" y="534627"/>
                  <a:pt x="43198" y="544320"/>
                </a:cubicBezTo>
                <a:cubicBezTo>
                  <a:pt x="73637" y="579109"/>
                  <a:pt x="85838" y="576092"/>
                  <a:pt x="120955" y="596160"/>
                </a:cubicBezTo>
                <a:cubicBezTo>
                  <a:pt x="129971" y="601312"/>
                  <a:pt x="137151" y="609794"/>
                  <a:pt x="146874" y="613440"/>
                </a:cubicBezTo>
                <a:cubicBezTo>
                  <a:pt x="160623" y="618596"/>
                  <a:pt x="175826" y="618518"/>
                  <a:pt x="190072" y="622080"/>
                </a:cubicBezTo>
                <a:cubicBezTo>
                  <a:pt x="198907" y="624289"/>
                  <a:pt x="207234" y="628218"/>
                  <a:pt x="215991" y="630720"/>
                </a:cubicBezTo>
                <a:cubicBezTo>
                  <a:pt x="227408" y="633982"/>
                  <a:pt x="238959" y="636784"/>
                  <a:pt x="250550" y="639360"/>
                </a:cubicBezTo>
                <a:cubicBezTo>
                  <a:pt x="264885" y="642546"/>
                  <a:pt x="279413" y="644814"/>
                  <a:pt x="293748" y="648000"/>
                </a:cubicBezTo>
                <a:cubicBezTo>
                  <a:pt x="305339" y="650576"/>
                  <a:pt x="316716" y="654064"/>
                  <a:pt x="328307" y="656640"/>
                </a:cubicBezTo>
                <a:cubicBezTo>
                  <a:pt x="342642" y="659826"/>
                  <a:pt x="357259" y="661718"/>
                  <a:pt x="371505" y="665280"/>
                </a:cubicBezTo>
                <a:cubicBezTo>
                  <a:pt x="380340" y="667489"/>
                  <a:pt x="388550" y="671872"/>
                  <a:pt x="397424" y="673920"/>
                </a:cubicBezTo>
                <a:cubicBezTo>
                  <a:pt x="426041" y="680524"/>
                  <a:pt x="455959" y="681912"/>
                  <a:pt x="483821" y="691200"/>
                </a:cubicBezTo>
                <a:cubicBezTo>
                  <a:pt x="492460" y="694080"/>
                  <a:pt x="500983" y="697338"/>
                  <a:pt x="509739" y="699840"/>
                </a:cubicBezTo>
                <a:cubicBezTo>
                  <a:pt x="532999" y="706486"/>
                  <a:pt x="577470" y="714560"/>
                  <a:pt x="596136" y="725760"/>
                </a:cubicBezTo>
                <a:cubicBezTo>
                  <a:pt x="610535" y="734400"/>
                  <a:pt x="625577" y="742050"/>
                  <a:pt x="639334" y="751680"/>
                </a:cubicBezTo>
                <a:cubicBezTo>
                  <a:pt x="709908" y="801084"/>
                  <a:pt x="658760" y="771107"/>
                  <a:pt x="725731" y="838080"/>
                </a:cubicBezTo>
                <a:cubicBezTo>
                  <a:pt x="735913" y="848262"/>
                  <a:pt x="749046" y="855004"/>
                  <a:pt x="760290" y="864000"/>
                </a:cubicBezTo>
                <a:cubicBezTo>
                  <a:pt x="777854" y="878052"/>
                  <a:pt x="793825" y="894126"/>
                  <a:pt x="812128" y="907200"/>
                </a:cubicBezTo>
                <a:cubicBezTo>
                  <a:pt x="834236" y="922992"/>
                  <a:pt x="857948" y="936421"/>
                  <a:pt x="881245" y="950400"/>
                </a:cubicBezTo>
                <a:cubicBezTo>
                  <a:pt x="893230" y="957591"/>
                  <a:pt x="948122" y="986624"/>
                  <a:pt x="967641" y="1002240"/>
                </a:cubicBezTo>
                <a:cubicBezTo>
                  <a:pt x="974002" y="1007329"/>
                  <a:pt x="978663" y="1014305"/>
                  <a:pt x="984921" y="1019520"/>
                </a:cubicBezTo>
                <a:cubicBezTo>
                  <a:pt x="995983" y="1028739"/>
                  <a:pt x="1008717" y="1035873"/>
                  <a:pt x="1019479" y="1045440"/>
                </a:cubicBezTo>
                <a:cubicBezTo>
                  <a:pt x="1092113" y="1110006"/>
                  <a:pt x="1032773" y="1068513"/>
                  <a:pt x="1097236" y="1114560"/>
                </a:cubicBezTo>
                <a:cubicBezTo>
                  <a:pt x="1105685" y="1120596"/>
                  <a:pt x="1113868" y="1127196"/>
                  <a:pt x="1123155" y="1131840"/>
                </a:cubicBezTo>
                <a:cubicBezTo>
                  <a:pt x="1131301" y="1135913"/>
                  <a:pt x="1140434" y="1137600"/>
                  <a:pt x="1149074" y="1140480"/>
                </a:cubicBezTo>
                <a:cubicBezTo>
                  <a:pt x="1153715" y="1143961"/>
                  <a:pt x="1199216" y="1179086"/>
                  <a:pt x="1209552" y="1183680"/>
                </a:cubicBezTo>
                <a:cubicBezTo>
                  <a:pt x="1226196" y="1191078"/>
                  <a:pt x="1261390" y="1200960"/>
                  <a:pt x="1261390" y="1200960"/>
                </a:cubicBezTo>
                <a:cubicBezTo>
                  <a:pt x="1280499" y="1220069"/>
                  <a:pt x="1292559" y="1228741"/>
                  <a:pt x="1304588" y="1252800"/>
                </a:cubicBezTo>
                <a:cubicBezTo>
                  <a:pt x="1308661" y="1260946"/>
                  <a:pt x="1308176" y="1271142"/>
                  <a:pt x="1313228" y="1278720"/>
                </a:cubicBezTo>
                <a:cubicBezTo>
                  <a:pt x="1320006" y="1288887"/>
                  <a:pt x="1331325" y="1295253"/>
                  <a:pt x="1339147" y="1304640"/>
                </a:cubicBezTo>
                <a:cubicBezTo>
                  <a:pt x="1345794" y="1312617"/>
                  <a:pt x="1347621" y="1325056"/>
                  <a:pt x="1356426" y="1330560"/>
                </a:cubicBezTo>
                <a:cubicBezTo>
                  <a:pt x="1371871" y="1340214"/>
                  <a:pt x="1393109" y="1337736"/>
                  <a:pt x="1408264" y="1347840"/>
                </a:cubicBezTo>
                <a:cubicBezTo>
                  <a:pt x="1444063" y="1371707"/>
                  <a:pt x="1424109" y="1362602"/>
                  <a:pt x="1468742" y="1373760"/>
                </a:cubicBezTo>
                <a:cubicBezTo>
                  <a:pt x="1477382" y="1379520"/>
                  <a:pt x="1485172" y="1386823"/>
                  <a:pt x="1494661" y="1391040"/>
                </a:cubicBezTo>
                <a:cubicBezTo>
                  <a:pt x="1562476" y="1421181"/>
                  <a:pt x="1598841" y="1411592"/>
                  <a:pt x="1684733" y="1416960"/>
                </a:cubicBezTo>
                <a:cubicBezTo>
                  <a:pt x="1758077" y="1429184"/>
                  <a:pt x="1761474" y="1433911"/>
                  <a:pt x="1857526" y="1416960"/>
                </a:cubicBezTo>
                <a:cubicBezTo>
                  <a:pt x="1867752" y="1415155"/>
                  <a:pt x="1874805" y="1405440"/>
                  <a:pt x="1883445" y="1399680"/>
                </a:cubicBezTo>
                <a:cubicBezTo>
                  <a:pt x="1899947" y="1350174"/>
                  <a:pt x="1879568" y="1394917"/>
                  <a:pt x="1926644" y="1347840"/>
                </a:cubicBezTo>
                <a:cubicBezTo>
                  <a:pt x="1936826" y="1337658"/>
                  <a:pt x="1943923" y="1324800"/>
                  <a:pt x="1952563" y="1313280"/>
                </a:cubicBezTo>
                <a:cubicBezTo>
                  <a:pt x="1955443" y="1304640"/>
                  <a:pt x="1957615" y="1295731"/>
                  <a:pt x="1961202" y="1287360"/>
                </a:cubicBezTo>
                <a:cubicBezTo>
                  <a:pt x="1966275" y="1275522"/>
                  <a:pt x="1973960" y="1264860"/>
                  <a:pt x="1978482" y="1252800"/>
                </a:cubicBezTo>
                <a:cubicBezTo>
                  <a:pt x="1997590" y="1201844"/>
                  <a:pt x="1972898" y="1232463"/>
                  <a:pt x="2004401" y="1200960"/>
                </a:cubicBezTo>
                <a:cubicBezTo>
                  <a:pt x="2007281" y="1186560"/>
                  <a:pt x="2009479" y="1172007"/>
                  <a:pt x="2013040" y="1157760"/>
                </a:cubicBezTo>
                <a:cubicBezTo>
                  <a:pt x="2015249" y="1148925"/>
                  <a:pt x="2021188" y="1140934"/>
                  <a:pt x="2021680" y="1131840"/>
                </a:cubicBezTo>
                <a:cubicBezTo>
                  <a:pt x="2026968" y="1034020"/>
                  <a:pt x="2023656" y="935815"/>
                  <a:pt x="2030320" y="838080"/>
                </a:cubicBezTo>
                <a:cubicBezTo>
                  <a:pt x="2032318" y="808778"/>
                  <a:pt x="2042771" y="780651"/>
                  <a:pt x="2047599" y="751680"/>
                </a:cubicBezTo>
                <a:lnTo>
                  <a:pt x="2056239" y="699840"/>
                </a:lnTo>
                <a:cubicBezTo>
                  <a:pt x="2053359" y="613440"/>
                  <a:pt x="2055197" y="526753"/>
                  <a:pt x="2047599" y="440640"/>
                </a:cubicBezTo>
                <a:cubicBezTo>
                  <a:pt x="2046467" y="427810"/>
                  <a:pt x="2035393" y="417918"/>
                  <a:pt x="2030320" y="406080"/>
                </a:cubicBezTo>
                <a:cubicBezTo>
                  <a:pt x="2026733" y="397709"/>
                  <a:pt x="2026103" y="388121"/>
                  <a:pt x="2021680" y="380160"/>
                </a:cubicBezTo>
                <a:cubicBezTo>
                  <a:pt x="2011594" y="362006"/>
                  <a:pt x="1987121" y="328320"/>
                  <a:pt x="1987121" y="328320"/>
                </a:cubicBezTo>
                <a:cubicBezTo>
                  <a:pt x="1955618" y="233801"/>
                  <a:pt x="2005859" y="376961"/>
                  <a:pt x="1961202" y="276480"/>
                </a:cubicBezTo>
                <a:cubicBezTo>
                  <a:pt x="1953805" y="259835"/>
                  <a:pt x="1949683" y="241920"/>
                  <a:pt x="1943923" y="224640"/>
                </a:cubicBezTo>
                <a:cubicBezTo>
                  <a:pt x="1941043" y="216000"/>
                  <a:pt x="1940335" y="206298"/>
                  <a:pt x="1935283" y="198720"/>
                </a:cubicBezTo>
                <a:lnTo>
                  <a:pt x="1918004" y="172800"/>
                </a:lnTo>
                <a:cubicBezTo>
                  <a:pt x="1896380" y="86304"/>
                  <a:pt x="1928893" y="175051"/>
                  <a:pt x="1883445" y="129600"/>
                </a:cubicBezTo>
                <a:cubicBezTo>
                  <a:pt x="1871163" y="117318"/>
                  <a:pt x="1874806" y="81712"/>
                  <a:pt x="1874806" y="6912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1462414" y="4451620"/>
            <a:ext cx="1092248" cy="608263"/>
          </a:xfrm>
          <a:custGeom>
            <a:avLst/>
            <a:gdLst>
              <a:gd name="connsiteX0" fmla="*/ 544299 w 1235471"/>
              <a:gd name="connsiteY0" fmla="*/ 8640 h 673920"/>
              <a:gd name="connsiteX1" fmla="*/ 198712 w 1235471"/>
              <a:gd name="connsiteY1" fmla="*/ 25920 h 673920"/>
              <a:gd name="connsiteX2" fmla="*/ 164154 w 1235471"/>
              <a:gd name="connsiteY2" fmla="*/ 43200 h 673920"/>
              <a:gd name="connsiteX3" fmla="*/ 129595 w 1235471"/>
              <a:gd name="connsiteY3" fmla="*/ 51840 h 673920"/>
              <a:gd name="connsiteX4" fmla="*/ 95036 w 1235471"/>
              <a:gd name="connsiteY4" fmla="*/ 86400 h 673920"/>
              <a:gd name="connsiteX5" fmla="*/ 60478 w 1235471"/>
              <a:gd name="connsiteY5" fmla="*/ 112320 h 673920"/>
              <a:gd name="connsiteX6" fmla="*/ 43198 w 1235471"/>
              <a:gd name="connsiteY6" fmla="*/ 146880 h 673920"/>
              <a:gd name="connsiteX7" fmla="*/ 17279 w 1235471"/>
              <a:gd name="connsiteY7" fmla="*/ 190080 h 673920"/>
              <a:gd name="connsiteX8" fmla="*/ 0 w 1235471"/>
              <a:gd name="connsiteY8" fmla="*/ 259200 h 673920"/>
              <a:gd name="connsiteX9" fmla="*/ 17279 w 1235471"/>
              <a:gd name="connsiteY9" fmla="*/ 388800 h 673920"/>
              <a:gd name="connsiteX10" fmla="*/ 34559 w 1235471"/>
              <a:gd name="connsiteY10" fmla="*/ 423360 h 673920"/>
              <a:gd name="connsiteX11" fmla="*/ 112316 w 1235471"/>
              <a:gd name="connsiteY11" fmla="*/ 518400 h 673920"/>
              <a:gd name="connsiteX12" fmla="*/ 155514 w 1235471"/>
              <a:gd name="connsiteY12" fmla="*/ 570240 h 673920"/>
              <a:gd name="connsiteX13" fmla="*/ 181433 w 1235471"/>
              <a:gd name="connsiteY13" fmla="*/ 578880 h 673920"/>
              <a:gd name="connsiteX14" fmla="*/ 207352 w 1235471"/>
              <a:gd name="connsiteY14" fmla="*/ 596160 h 673920"/>
              <a:gd name="connsiteX15" fmla="*/ 276469 w 1235471"/>
              <a:gd name="connsiteY15" fmla="*/ 613440 h 673920"/>
              <a:gd name="connsiteX16" fmla="*/ 302388 w 1235471"/>
              <a:gd name="connsiteY16" fmla="*/ 622080 h 673920"/>
              <a:gd name="connsiteX17" fmla="*/ 336947 w 1235471"/>
              <a:gd name="connsiteY17" fmla="*/ 630720 h 673920"/>
              <a:gd name="connsiteX18" fmla="*/ 492461 w 1235471"/>
              <a:gd name="connsiteY18" fmla="*/ 656640 h 673920"/>
              <a:gd name="connsiteX19" fmla="*/ 587497 w 1235471"/>
              <a:gd name="connsiteY19" fmla="*/ 673920 h 673920"/>
              <a:gd name="connsiteX20" fmla="*/ 1028120 w 1235471"/>
              <a:gd name="connsiteY20" fmla="*/ 665280 h 673920"/>
              <a:gd name="connsiteX21" fmla="*/ 1071318 w 1235471"/>
              <a:gd name="connsiteY21" fmla="*/ 630720 h 673920"/>
              <a:gd name="connsiteX22" fmla="*/ 1114516 w 1235471"/>
              <a:gd name="connsiteY22" fmla="*/ 604800 h 673920"/>
              <a:gd name="connsiteX23" fmla="*/ 1192273 w 1235471"/>
              <a:gd name="connsiteY23" fmla="*/ 552960 h 673920"/>
              <a:gd name="connsiteX24" fmla="*/ 1235471 w 1235471"/>
              <a:gd name="connsiteY24" fmla="*/ 406080 h 673920"/>
              <a:gd name="connsiteX25" fmla="*/ 1218192 w 1235471"/>
              <a:gd name="connsiteY25" fmla="*/ 311040 h 673920"/>
              <a:gd name="connsiteX26" fmla="*/ 1200913 w 1235471"/>
              <a:gd name="connsiteY26" fmla="*/ 285120 h 673920"/>
              <a:gd name="connsiteX27" fmla="*/ 1123156 w 1235471"/>
              <a:gd name="connsiteY27" fmla="*/ 216000 h 673920"/>
              <a:gd name="connsiteX28" fmla="*/ 1097237 w 1235471"/>
              <a:gd name="connsiteY28" fmla="*/ 198720 h 673920"/>
              <a:gd name="connsiteX29" fmla="*/ 1036759 w 1235471"/>
              <a:gd name="connsiteY29" fmla="*/ 155520 h 673920"/>
              <a:gd name="connsiteX30" fmla="*/ 1002201 w 1235471"/>
              <a:gd name="connsiteY30" fmla="*/ 138240 h 673920"/>
              <a:gd name="connsiteX31" fmla="*/ 959002 w 1235471"/>
              <a:gd name="connsiteY31" fmla="*/ 112320 h 673920"/>
              <a:gd name="connsiteX32" fmla="*/ 881245 w 1235471"/>
              <a:gd name="connsiteY32" fmla="*/ 86400 h 673920"/>
              <a:gd name="connsiteX33" fmla="*/ 794849 w 1235471"/>
              <a:gd name="connsiteY33" fmla="*/ 60480 h 673920"/>
              <a:gd name="connsiteX34" fmla="*/ 708452 w 1235471"/>
              <a:gd name="connsiteY34" fmla="*/ 43200 h 673920"/>
              <a:gd name="connsiteX35" fmla="*/ 483821 w 1235471"/>
              <a:gd name="connsiteY35" fmla="*/ 17280 h 673920"/>
              <a:gd name="connsiteX36" fmla="*/ 449262 w 1235471"/>
              <a:gd name="connsiteY36" fmla="*/ 8640 h 673920"/>
              <a:gd name="connsiteX37" fmla="*/ 380145 w 1235471"/>
              <a:gd name="connsiteY37" fmla="*/ 0 h 6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35471" h="673920">
                <a:moveTo>
                  <a:pt x="544299" y="8640"/>
                </a:moveTo>
                <a:cubicBezTo>
                  <a:pt x="429103" y="14400"/>
                  <a:pt x="313578" y="15477"/>
                  <a:pt x="198712" y="25920"/>
                </a:cubicBezTo>
                <a:cubicBezTo>
                  <a:pt x="185886" y="27086"/>
                  <a:pt x="176213" y="38678"/>
                  <a:pt x="164154" y="43200"/>
                </a:cubicBezTo>
                <a:cubicBezTo>
                  <a:pt x="153036" y="47369"/>
                  <a:pt x="141115" y="48960"/>
                  <a:pt x="129595" y="51840"/>
                </a:cubicBezTo>
                <a:cubicBezTo>
                  <a:pt x="118075" y="63360"/>
                  <a:pt x="107296" y="75672"/>
                  <a:pt x="95036" y="86400"/>
                </a:cubicBezTo>
                <a:cubicBezTo>
                  <a:pt x="84200" y="95882"/>
                  <a:pt x="69849" y="101387"/>
                  <a:pt x="60478" y="112320"/>
                </a:cubicBezTo>
                <a:cubicBezTo>
                  <a:pt x="52096" y="122099"/>
                  <a:pt x="49453" y="135621"/>
                  <a:pt x="43198" y="146880"/>
                </a:cubicBezTo>
                <a:cubicBezTo>
                  <a:pt x="35043" y="161560"/>
                  <a:pt x="24789" y="175060"/>
                  <a:pt x="17279" y="190080"/>
                </a:cubicBezTo>
                <a:cubicBezTo>
                  <a:pt x="8425" y="207788"/>
                  <a:pt x="3285" y="242775"/>
                  <a:pt x="0" y="259200"/>
                </a:cubicBezTo>
                <a:cubicBezTo>
                  <a:pt x="5760" y="302400"/>
                  <a:pt x="8301" y="346153"/>
                  <a:pt x="17279" y="388800"/>
                </a:cubicBezTo>
                <a:cubicBezTo>
                  <a:pt x="19932" y="401403"/>
                  <a:pt x="27809" y="412391"/>
                  <a:pt x="34559" y="423360"/>
                </a:cubicBezTo>
                <a:cubicBezTo>
                  <a:pt x="84645" y="504752"/>
                  <a:pt x="62982" y="485509"/>
                  <a:pt x="112316" y="518400"/>
                </a:cubicBezTo>
                <a:cubicBezTo>
                  <a:pt x="125066" y="537526"/>
                  <a:pt x="135557" y="556935"/>
                  <a:pt x="155514" y="570240"/>
                </a:cubicBezTo>
                <a:cubicBezTo>
                  <a:pt x="163091" y="575292"/>
                  <a:pt x="173287" y="574807"/>
                  <a:pt x="181433" y="578880"/>
                </a:cubicBezTo>
                <a:cubicBezTo>
                  <a:pt x="190720" y="583524"/>
                  <a:pt x="197594" y="592611"/>
                  <a:pt x="207352" y="596160"/>
                </a:cubicBezTo>
                <a:cubicBezTo>
                  <a:pt x="229670" y="604276"/>
                  <a:pt x="253558" y="607191"/>
                  <a:pt x="276469" y="613440"/>
                </a:cubicBezTo>
                <a:cubicBezTo>
                  <a:pt x="285255" y="615836"/>
                  <a:pt x="293631" y="619578"/>
                  <a:pt x="302388" y="622080"/>
                </a:cubicBezTo>
                <a:cubicBezTo>
                  <a:pt x="313805" y="625342"/>
                  <a:pt x="325427" y="627840"/>
                  <a:pt x="336947" y="630720"/>
                </a:cubicBezTo>
                <a:cubicBezTo>
                  <a:pt x="400567" y="673135"/>
                  <a:pt x="345508" y="642644"/>
                  <a:pt x="492461" y="656640"/>
                </a:cubicBezTo>
                <a:cubicBezTo>
                  <a:pt x="513564" y="658650"/>
                  <a:pt x="565027" y="669426"/>
                  <a:pt x="587497" y="673920"/>
                </a:cubicBezTo>
                <a:lnTo>
                  <a:pt x="1028120" y="665280"/>
                </a:lnTo>
                <a:cubicBezTo>
                  <a:pt x="1046487" y="663640"/>
                  <a:pt x="1056211" y="641295"/>
                  <a:pt x="1071318" y="630720"/>
                </a:cubicBezTo>
                <a:cubicBezTo>
                  <a:pt x="1085075" y="621090"/>
                  <a:pt x="1100391" y="613881"/>
                  <a:pt x="1114516" y="604800"/>
                </a:cubicBezTo>
                <a:cubicBezTo>
                  <a:pt x="1140719" y="587954"/>
                  <a:pt x="1192273" y="552960"/>
                  <a:pt x="1192273" y="552960"/>
                </a:cubicBezTo>
                <a:cubicBezTo>
                  <a:pt x="1238495" y="460514"/>
                  <a:pt x="1223988" y="509442"/>
                  <a:pt x="1235471" y="406080"/>
                </a:cubicBezTo>
                <a:cubicBezTo>
                  <a:pt x="1229711" y="374400"/>
                  <a:pt x="1227037" y="342001"/>
                  <a:pt x="1218192" y="311040"/>
                </a:cubicBezTo>
                <a:cubicBezTo>
                  <a:pt x="1215340" y="301056"/>
                  <a:pt x="1207671" y="293004"/>
                  <a:pt x="1200913" y="285120"/>
                </a:cubicBezTo>
                <a:cubicBezTo>
                  <a:pt x="1178284" y="258719"/>
                  <a:pt x="1150812" y="236743"/>
                  <a:pt x="1123156" y="216000"/>
                </a:cubicBezTo>
                <a:cubicBezTo>
                  <a:pt x="1114849" y="209770"/>
                  <a:pt x="1105686" y="204756"/>
                  <a:pt x="1097237" y="198720"/>
                </a:cubicBezTo>
                <a:cubicBezTo>
                  <a:pt x="1078694" y="185475"/>
                  <a:pt x="1057120" y="167155"/>
                  <a:pt x="1036759" y="155520"/>
                </a:cubicBezTo>
                <a:cubicBezTo>
                  <a:pt x="1025577" y="149130"/>
                  <a:pt x="1013459" y="144495"/>
                  <a:pt x="1002201" y="138240"/>
                </a:cubicBezTo>
                <a:cubicBezTo>
                  <a:pt x="987522" y="130084"/>
                  <a:pt x="974437" y="118935"/>
                  <a:pt x="959002" y="112320"/>
                </a:cubicBezTo>
                <a:cubicBezTo>
                  <a:pt x="933890" y="101557"/>
                  <a:pt x="905681" y="98619"/>
                  <a:pt x="881245" y="86400"/>
                </a:cubicBezTo>
                <a:cubicBezTo>
                  <a:pt x="821529" y="56540"/>
                  <a:pt x="872299" y="77692"/>
                  <a:pt x="794849" y="60480"/>
                </a:cubicBezTo>
                <a:cubicBezTo>
                  <a:pt x="713252" y="42347"/>
                  <a:pt x="859246" y="59956"/>
                  <a:pt x="708452" y="43200"/>
                </a:cubicBezTo>
                <a:cubicBezTo>
                  <a:pt x="629435" y="34420"/>
                  <a:pt x="559102" y="32337"/>
                  <a:pt x="483821" y="17280"/>
                </a:cubicBezTo>
                <a:cubicBezTo>
                  <a:pt x="472177" y="14951"/>
                  <a:pt x="460975" y="10592"/>
                  <a:pt x="449262" y="8640"/>
                </a:cubicBezTo>
                <a:cubicBezTo>
                  <a:pt x="426360" y="4823"/>
                  <a:pt x="380145" y="0"/>
                  <a:pt x="380145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2771665" y="4457652"/>
            <a:ext cx="753316" cy="1382988"/>
          </a:xfrm>
          <a:custGeom>
            <a:avLst/>
            <a:gdLst>
              <a:gd name="connsiteX0" fmla="*/ 304054 w 753316"/>
              <a:gd name="connsiteY0" fmla="*/ 588 h 1382988"/>
              <a:gd name="connsiteX1" fmla="*/ 252216 w 753316"/>
              <a:gd name="connsiteY1" fmla="*/ 52428 h 1382988"/>
              <a:gd name="connsiteX2" fmla="*/ 226297 w 753316"/>
              <a:gd name="connsiteY2" fmla="*/ 69708 h 1382988"/>
              <a:gd name="connsiteX3" fmla="*/ 209018 w 753316"/>
              <a:gd name="connsiteY3" fmla="*/ 95628 h 1382988"/>
              <a:gd name="connsiteX4" fmla="*/ 191738 w 753316"/>
              <a:gd name="connsiteY4" fmla="*/ 112908 h 1382988"/>
              <a:gd name="connsiteX5" fmla="*/ 174459 w 753316"/>
              <a:gd name="connsiteY5" fmla="*/ 164748 h 1382988"/>
              <a:gd name="connsiteX6" fmla="*/ 157180 w 753316"/>
              <a:gd name="connsiteY6" fmla="*/ 199308 h 1382988"/>
              <a:gd name="connsiteX7" fmla="*/ 139900 w 753316"/>
              <a:gd name="connsiteY7" fmla="*/ 251148 h 1382988"/>
              <a:gd name="connsiteX8" fmla="*/ 96702 w 753316"/>
              <a:gd name="connsiteY8" fmla="*/ 354828 h 1382988"/>
              <a:gd name="connsiteX9" fmla="*/ 79423 w 753316"/>
              <a:gd name="connsiteY9" fmla="*/ 406668 h 1382988"/>
              <a:gd name="connsiteX10" fmla="*/ 53504 w 753316"/>
              <a:gd name="connsiteY10" fmla="*/ 553548 h 1382988"/>
              <a:gd name="connsiteX11" fmla="*/ 44864 w 753316"/>
              <a:gd name="connsiteY11" fmla="*/ 596748 h 1382988"/>
              <a:gd name="connsiteX12" fmla="*/ 27585 w 753316"/>
              <a:gd name="connsiteY12" fmla="*/ 700428 h 1382988"/>
              <a:gd name="connsiteX13" fmla="*/ 10305 w 753316"/>
              <a:gd name="connsiteY13" fmla="*/ 786828 h 1382988"/>
              <a:gd name="connsiteX14" fmla="*/ 10305 w 753316"/>
              <a:gd name="connsiteY14" fmla="*/ 1166988 h 1382988"/>
              <a:gd name="connsiteX15" fmla="*/ 44864 w 753316"/>
              <a:gd name="connsiteY15" fmla="*/ 1262028 h 1382988"/>
              <a:gd name="connsiteX16" fmla="*/ 96702 w 753316"/>
              <a:gd name="connsiteY16" fmla="*/ 1270668 h 1382988"/>
              <a:gd name="connsiteX17" fmla="*/ 122621 w 753316"/>
              <a:gd name="connsiteY17" fmla="*/ 1279308 h 1382988"/>
              <a:gd name="connsiteX18" fmla="*/ 165819 w 753316"/>
              <a:gd name="connsiteY18" fmla="*/ 1305228 h 1382988"/>
              <a:gd name="connsiteX19" fmla="*/ 226297 w 753316"/>
              <a:gd name="connsiteY19" fmla="*/ 1339788 h 1382988"/>
              <a:gd name="connsiteX20" fmla="*/ 260856 w 753316"/>
              <a:gd name="connsiteY20" fmla="*/ 1348428 h 1382988"/>
              <a:gd name="connsiteX21" fmla="*/ 338613 w 753316"/>
              <a:gd name="connsiteY21" fmla="*/ 1374348 h 1382988"/>
              <a:gd name="connsiteX22" fmla="*/ 364532 w 753316"/>
              <a:gd name="connsiteY22" fmla="*/ 1382988 h 1382988"/>
              <a:gd name="connsiteX23" fmla="*/ 520045 w 753316"/>
              <a:gd name="connsiteY23" fmla="*/ 1365708 h 1382988"/>
              <a:gd name="connsiteX24" fmla="*/ 545964 w 753316"/>
              <a:gd name="connsiteY24" fmla="*/ 1357068 h 1382988"/>
              <a:gd name="connsiteX25" fmla="*/ 580523 w 753316"/>
              <a:gd name="connsiteY25" fmla="*/ 1348428 h 1382988"/>
              <a:gd name="connsiteX26" fmla="*/ 615082 w 753316"/>
              <a:gd name="connsiteY26" fmla="*/ 1322508 h 1382988"/>
              <a:gd name="connsiteX27" fmla="*/ 641001 w 753316"/>
              <a:gd name="connsiteY27" fmla="*/ 1313868 h 1382988"/>
              <a:gd name="connsiteX28" fmla="*/ 666920 w 753316"/>
              <a:gd name="connsiteY28" fmla="*/ 1279308 h 1382988"/>
              <a:gd name="connsiteX29" fmla="*/ 710118 w 753316"/>
              <a:gd name="connsiteY29" fmla="*/ 1210188 h 1382988"/>
              <a:gd name="connsiteX30" fmla="*/ 736037 w 753316"/>
              <a:gd name="connsiteY30" fmla="*/ 1132428 h 1382988"/>
              <a:gd name="connsiteX31" fmla="*/ 744677 w 753316"/>
              <a:gd name="connsiteY31" fmla="*/ 1106508 h 1382988"/>
              <a:gd name="connsiteX32" fmla="*/ 753316 w 753316"/>
              <a:gd name="connsiteY32" fmla="*/ 1080588 h 1382988"/>
              <a:gd name="connsiteX33" fmla="*/ 736037 w 753316"/>
              <a:gd name="connsiteY33" fmla="*/ 570828 h 1382988"/>
              <a:gd name="connsiteX34" fmla="*/ 727397 w 753316"/>
              <a:gd name="connsiteY34" fmla="*/ 398028 h 1382988"/>
              <a:gd name="connsiteX35" fmla="*/ 718758 w 753316"/>
              <a:gd name="connsiteY35" fmla="*/ 328908 h 1382988"/>
              <a:gd name="connsiteX36" fmla="*/ 710118 w 753316"/>
              <a:gd name="connsiteY36" fmla="*/ 251148 h 1382988"/>
              <a:gd name="connsiteX37" fmla="*/ 692839 w 753316"/>
              <a:gd name="connsiteY37" fmla="*/ 216588 h 1382988"/>
              <a:gd name="connsiteX38" fmla="*/ 675559 w 753316"/>
              <a:gd name="connsiteY38" fmla="*/ 147468 h 1382988"/>
              <a:gd name="connsiteX39" fmla="*/ 615082 w 753316"/>
              <a:gd name="connsiteY39" fmla="*/ 95628 h 1382988"/>
              <a:gd name="connsiteX40" fmla="*/ 597802 w 753316"/>
              <a:gd name="connsiteY40" fmla="*/ 78348 h 1382988"/>
              <a:gd name="connsiteX41" fmla="*/ 571883 w 753316"/>
              <a:gd name="connsiteY41" fmla="*/ 69708 h 1382988"/>
              <a:gd name="connsiteX42" fmla="*/ 476847 w 753316"/>
              <a:gd name="connsiteY42" fmla="*/ 43788 h 1382988"/>
              <a:gd name="connsiteX43" fmla="*/ 390451 w 753316"/>
              <a:gd name="connsiteY43" fmla="*/ 17868 h 1382988"/>
              <a:gd name="connsiteX44" fmla="*/ 295414 w 753316"/>
              <a:gd name="connsiteY44" fmla="*/ 588 h 1382988"/>
              <a:gd name="connsiteX45" fmla="*/ 243576 w 753316"/>
              <a:gd name="connsiteY45" fmla="*/ 588 h 13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3316" h="1382988">
                <a:moveTo>
                  <a:pt x="304054" y="588"/>
                </a:moveTo>
                <a:cubicBezTo>
                  <a:pt x="286775" y="17868"/>
                  <a:pt x="270480" y="36192"/>
                  <a:pt x="252216" y="52428"/>
                </a:cubicBezTo>
                <a:cubicBezTo>
                  <a:pt x="244455" y="59327"/>
                  <a:pt x="233639" y="62365"/>
                  <a:pt x="226297" y="69708"/>
                </a:cubicBezTo>
                <a:cubicBezTo>
                  <a:pt x="218955" y="77051"/>
                  <a:pt x="215505" y="87520"/>
                  <a:pt x="209018" y="95628"/>
                </a:cubicBezTo>
                <a:cubicBezTo>
                  <a:pt x="203929" y="101989"/>
                  <a:pt x="197498" y="107148"/>
                  <a:pt x="191738" y="112908"/>
                </a:cubicBezTo>
                <a:cubicBezTo>
                  <a:pt x="185978" y="130188"/>
                  <a:pt x="182604" y="148456"/>
                  <a:pt x="174459" y="164748"/>
                </a:cubicBezTo>
                <a:cubicBezTo>
                  <a:pt x="168699" y="176268"/>
                  <a:pt x="161963" y="187350"/>
                  <a:pt x="157180" y="199308"/>
                </a:cubicBezTo>
                <a:cubicBezTo>
                  <a:pt x="150415" y="216220"/>
                  <a:pt x="148045" y="234856"/>
                  <a:pt x="139900" y="251148"/>
                </a:cubicBezTo>
                <a:cubicBezTo>
                  <a:pt x="83887" y="363180"/>
                  <a:pt x="119032" y="280393"/>
                  <a:pt x="96702" y="354828"/>
                </a:cubicBezTo>
                <a:cubicBezTo>
                  <a:pt x="91468" y="372274"/>
                  <a:pt x="82995" y="388807"/>
                  <a:pt x="79423" y="406668"/>
                </a:cubicBezTo>
                <a:cubicBezTo>
                  <a:pt x="39698" y="605293"/>
                  <a:pt x="79090" y="400025"/>
                  <a:pt x="53504" y="553548"/>
                </a:cubicBezTo>
                <a:cubicBezTo>
                  <a:pt x="51090" y="568033"/>
                  <a:pt x="47416" y="582286"/>
                  <a:pt x="44864" y="596748"/>
                </a:cubicBezTo>
                <a:cubicBezTo>
                  <a:pt x="38775" y="631252"/>
                  <a:pt x="32540" y="665743"/>
                  <a:pt x="27585" y="700428"/>
                </a:cubicBezTo>
                <a:cubicBezTo>
                  <a:pt x="17657" y="769924"/>
                  <a:pt x="25385" y="741588"/>
                  <a:pt x="10305" y="786828"/>
                </a:cubicBezTo>
                <a:cubicBezTo>
                  <a:pt x="-3631" y="968022"/>
                  <a:pt x="-3239" y="909645"/>
                  <a:pt x="10305" y="1166988"/>
                </a:cubicBezTo>
                <a:cubicBezTo>
                  <a:pt x="11761" y="1194649"/>
                  <a:pt x="13246" y="1244462"/>
                  <a:pt x="44864" y="1262028"/>
                </a:cubicBezTo>
                <a:cubicBezTo>
                  <a:pt x="60177" y="1270536"/>
                  <a:pt x="79601" y="1266868"/>
                  <a:pt x="96702" y="1270668"/>
                </a:cubicBezTo>
                <a:cubicBezTo>
                  <a:pt x="105592" y="1272644"/>
                  <a:pt x="114475" y="1275235"/>
                  <a:pt x="122621" y="1279308"/>
                </a:cubicBezTo>
                <a:cubicBezTo>
                  <a:pt x="137641" y="1286818"/>
                  <a:pt x="151579" y="1296328"/>
                  <a:pt x="165819" y="1305228"/>
                </a:cubicBezTo>
                <a:cubicBezTo>
                  <a:pt x="190885" y="1320895"/>
                  <a:pt x="196800" y="1328726"/>
                  <a:pt x="226297" y="1339788"/>
                </a:cubicBezTo>
                <a:cubicBezTo>
                  <a:pt x="237415" y="1343957"/>
                  <a:pt x="249483" y="1345016"/>
                  <a:pt x="260856" y="1348428"/>
                </a:cubicBezTo>
                <a:lnTo>
                  <a:pt x="338613" y="1374348"/>
                </a:lnTo>
                <a:lnTo>
                  <a:pt x="364532" y="1382988"/>
                </a:lnTo>
                <a:cubicBezTo>
                  <a:pt x="417530" y="1378571"/>
                  <a:pt x="468419" y="1377181"/>
                  <a:pt x="520045" y="1365708"/>
                </a:cubicBezTo>
                <a:cubicBezTo>
                  <a:pt x="528935" y="1363732"/>
                  <a:pt x="537207" y="1359570"/>
                  <a:pt x="545964" y="1357068"/>
                </a:cubicBezTo>
                <a:cubicBezTo>
                  <a:pt x="557381" y="1353806"/>
                  <a:pt x="569003" y="1351308"/>
                  <a:pt x="580523" y="1348428"/>
                </a:cubicBezTo>
                <a:cubicBezTo>
                  <a:pt x="592043" y="1339788"/>
                  <a:pt x="602580" y="1329652"/>
                  <a:pt x="615082" y="1322508"/>
                </a:cubicBezTo>
                <a:cubicBezTo>
                  <a:pt x="622989" y="1317990"/>
                  <a:pt x="634005" y="1319698"/>
                  <a:pt x="641001" y="1313868"/>
                </a:cubicBezTo>
                <a:cubicBezTo>
                  <a:pt x="652063" y="1304649"/>
                  <a:pt x="658933" y="1291290"/>
                  <a:pt x="666920" y="1279308"/>
                </a:cubicBezTo>
                <a:cubicBezTo>
                  <a:pt x="681990" y="1256701"/>
                  <a:pt x="701527" y="1235963"/>
                  <a:pt x="710118" y="1210188"/>
                </a:cubicBezTo>
                <a:lnTo>
                  <a:pt x="736037" y="1132428"/>
                </a:lnTo>
                <a:lnTo>
                  <a:pt x="744677" y="1106508"/>
                </a:lnTo>
                <a:lnTo>
                  <a:pt x="753316" y="1080588"/>
                </a:lnTo>
                <a:cubicBezTo>
                  <a:pt x="747556" y="910668"/>
                  <a:pt x="744527" y="740633"/>
                  <a:pt x="736037" y="570828"/>
                </a:cubicBezTo>
                <a:cubicBezTo>
                  <a:pt x="733157" y="513228"/>
                  <a:pt x="731506" y="455553"/>
                  <a:pt x="727397" y="398028"/>
                </a:cubicBezTo>
                <a:cubicBezTo>
                  <a:pt x="725743" y="374868"/>
                  <a:pt x="721471" y="351968"/>
                  <a:pt x="718758" y="328908"/>
                </a:cubicBezTo>
                <a:cubicBezTo>
                  <a:pt x="715711" y="303007"/>
                  <a:pt x="715982" y="276560"/>
                  <a:pt x="710118" y="251148"/>
                </a:cubicBezTo>
                <a:cubicBezTo>
                  <a:pt x="707222" y="238598"/>
                  <a:pt x="698599" y="228108"/>
                  <a:pt x="692839" y="216588"/>
                </a:cubicBezTo>
                <a:cubicBezTo>
                  <a:pt x="691593" y="210356"/>
                  <a:pt x="683150" y="158855"/>
                  <a:pt x="675559" y="147468"/>
                </a:cubicBezTo>
                <a:cubicBezTo>
                  <a:pt x="661832" y="126877"/>
                  <a:pt x="633047" y="110600"/>
                  <a:pt x="615082" y="95628"/>
                </a:cubicBezTo>
                <a:cubicBezTo>
                  <a:pt x="608824" y="90413"/>
                  <a:pt x="604787" y="82539"/>
                  <a:pt x="597802" y="78348"/>
                </a:cubicBezTo>
                <a:cubicBezTo>
                  <a:pt x="589993" y="73662"/>
                  <a:pt x="580254" y="73296"/>
                  <a:pt x="571883" y="69708"/>
                </a:cubicBezTo>
                <a:cubicBezTo>
                  <a:pt x="505917" y="41436"/>
                  <a:pt x="570936" y="57230"/>
                  <a:pt x="476847" y="43788"/>
                </a:cubicBezTo>
                <a:cubicBezTo>
                  <a:pt x="431085" y="13279"/>
                  <a:pt x="466893" y="31767"/>
                  <a:pt x="390451" y="17868"/>
                </a:cubicBezTo>
                <a:cubicBezTo>
                  <a:pt x="327307" y="6387"/>
                  <a:pt x="382788" y="7309"/>
                  <a:pt x="295414" y="588"/>
                </a:cubicBezTo>
                <a:cubicBezTo>
                  <a:pt x="278186" y="-737"/>
                  <a:pt x="260855" y="588"/>
                  <a:pt x="243576" y="58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433770" y="6332107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7404188" y="337811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7447387" y="5019542"/>
            <a:ext cx="432892" cy="734698"/>
          </a:xfrm>
          <a:custGeom>
            <a:avLst/>
            <a:gdLst>
              <a:gd name="connsiteX0" fmla="*/ 328307 w 432892"/>
              <a:gd name="connsiteY0" fmla="*/ 129898 h 734698"/>
              <a:gd name="connsiteX1" fmla="*/ 302388 w 432892"/>
              <a:gd name="connsiteY1" fmla="*/ 43498 h 734698"/>
              <a:gd name="connsiteX2" fmla="*/ 276469 w 432892"/>
              <a:gd name="connsiteY2" fmla="*/ 34858 h 734698"/>
              <a:gd name="connsiteX3" fmla="*/ 259190 w 432892"/>
              <a:gd name="connsiteY3" fmla="*/ 8938 h 734698"/>
              <a:gd name="connsiteX4" fmla="*/ 129595 w 432892"/>
              <a:gd name="connsiteY4" fmla="*/ 8938 h 734698"/>
              <a:gd name="connsiteX5" fmla="*/ 86396 w 432892"/>
              <a:gd name="connsiteY5" fmla="*/ 34858 h 734698"/>
              <a:gd name="connsiteX6" fmla="*/ 34558 w 432892"/>
              <a:gd name="connsiteY6" fmla="*/ 69418 h 734698"/>
              <a:gd name="connsiteX7" fmla="*/ 0 w 432892"/>
              <a:gd name="connsiteY7" fmla="*/ 121258 h 734698"/>
              <a:gd name="connsiteX8" fmla="*/ 8639 w 432892"/>
              <a:gd name="connsiteY8" fmla="*/ 173098 h 734698"/>
              <a:gd name="connsiteX9" fmla="*/ 51838 w 432892"/>
              <a:gd name="connsiteY9" fmla="*/ 207658 h 734698"/>
              <a:gd name="connsiteX10" fmla="*/ 95036 w 432892"/>
              <a:gd name="connsiteY10" fmla="*/ 302698 h 734698"/>
              <a:gd name="connsiteX11" fmla="*/ 86396 w 432892"/>
              <a:gd name="connsiteY11" fmla="*/ 415018 h 734698"/>
              <a:gd name="connsiteX12" fmla="*/ 77757 w 432892"/>
              <a:gd name="connsiteY12" fmla="*/ 440938 h 734698"/>
              <a:gd name="connsiteX13" fmla="*/ 60477 w 432892"/>
              <a:gd name="connsiteY13" fmla="*/ 458218 h 734698"/>
              <a:gd name="connsiteX14" fmla="*/ 43198 w 432892"/>
              <a:gd name="connsiteY14" fmla="*/ 501418 h 734698"/>
              <a:gd name="connsiteX15" fmla="*/ 34558 w 432892"/>
              <a:gd name="connsiteY15" fmla="*/ 527338 h 734698"/>
              <a:gd name="connsiteX16" fmla="*/ 43198 w 432892"/>
              <a:gd name="connsiteY16" fmla="*/ 665578 h 734698"/>
              <a:gd name="connsiteX17" fmla="*/ 69117 w 432892"/>
              <a:gd name="connsiteY17" fmla="*/ 717418 h 734698"/>
              <a:gd name="connsiteX18" fmla="*/ 138234 w 432892"/>
              <a:gd name="connsiteY18" fmla="*/ 734698 h 734698"/>
              <a:gd name="connsiteX19" fmla="*/ 233271 w 432892"/>
              <a:gd name="connsiteY19" fmla="*/ 726058 h 734698"/>
              <a:gd name="connsiteX20" fmla="*/ 267829 w 432892"/>
              <a:gd name="connsiteY20" fmla="*/ 665578 h 734698"/>
              <a:gd name="connsiteX21" fmla="*/ 285109 w 432892"/>
              <a:gd name="connsiteY21" fmla="*/ 648298 h 734698"/>
              <a:gd name="connsiteX22" fmla="*/ 311028 w 432892"/>
              <a:gd name="connsiteY22" fmla="*/ 553258 h 734698"/>
              <a:gd name="connsiteX23" fmla="*/ 354226 w 432892"/>
              <a:gd name="connsiteY23" fmla="*/ 501418 h 734698"/>
              <a:gd name="connsiteX24" fmla="*/ 380145 w 432892"/>
              <a:gd name="connsiteY24" fmla="*/ 466858 h 734698"/>
              <a:gd name="connsiteX25" fmla="*/ 397424 w 432892"/>
              <a:gd name="connsiteY25" fmla="*/ 415018 h 734698"/>
              <a:gd name="connsiteX26" fmla="*/ 406064 w 432892"/>
              <a:gd name="connsiteY26" fmla="*/ 380458 h 734698"/>
              <a:gd name="connsiteX27" fmla="*/ 423343 w 432892"/>
              <a:gd name="connsiteY27" fmla="*/ 328618 h 734698"/>
              <a:gd name="connsiteX28" fmla="*/ 431983 w 432892"/>
              <a:gd name="connsiteY28" fmla="*/ 302698 h 734698"/>
              <a:gd name="connsiteX29" fmla="*/ 423343 w 432892"/>
              <a:gd name="connsiteY29" fmla="*/ 164458 h 734698"/>
              <a:gd name="connsiteX30" fmla="*/ 371505 w 432892"/>
              <a:gd name="connsiteY30" fmla="*/ 147178 h 734698"/>
              <a:gd name="connsiteX31" fmla="*/ 354226 w 432892"/>
              <a:gd name="connsiteY31" fmla="*/ 121258 h 734698"/>
              <a:gd name="connsiteX32" fmla="*/ 328307 w 432892"/>
              <a:gd name="connsiteY32" fmla="*/ 103978 h 734698"/>
              <a:gd name="connsiteX33" fmla="*/ 319667 w 432892"/>
              <a:gd name="connsiteY33" fmla="*/ 78058 h 734698"/>
              <a:gd name="connsiteX34" fmla="*/ 311028 w 432892"/>
              <a:gd name="connsiteY34" fmla="*/ 60778 h 7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2892" h="734698">
                <a:moveTo>
                  <a:pt x="328307" y="129898"/>
                </a:moveTo>
                <a:cubicBezTo>
                  <a:pt x="324526" y="103432"/>
                  <a:pt x="327736" y="63778"/>
                  <a:pt x="302388" y="43498"/>
                </a:cubicBezTo>
                <a:cubicBezTo>
                  <a:pt x="295277" y="37809"/>
                  <a:pt x="285109" y="37738"/>
                  <a:pt x="276469" y="34858"/>
                </a:cubicBezTo>
                <a:cubicBezTo>
                  <a:pt x="270709" y="26218"/>
                  <a:pt x="267830" y="14698"/>
                  <a:pt x="259190" y="8938"/>
                </a:cubicBezTo>
                <a:cubicBezTo>
                  <a:pt x="229752" y="-10688"/>
                  <a:pt x="140070" y="7986"/>
                  <a:pt x="129595" y="8938"/>
                </a:cubicBezTo>
                <a:cubicBezTo>
                  <a:pt x="69433" y="28993"/>
                  <a:pt x="133833" y="3232"/>
                  <a:pt x="86396" y="34858"/>
                </a:cubicBezTo>
                <a:cubicBezTo>
                  <a:pt x="54954" y="55820"/>
                  <a:pt x="54366" y="43006"/>
                  <a:pt x="34558" y="69418"/>
                </a:cubicBezTo>
                <a:cubicBezTo>
                  <a:pt x="22098" y="86032"/>
                  <a:pt x="0" y="121258"/>
                  <a:pt x="0" y="121258"/>
                </a:cubicBezTo>
                <a:cubicBezTo>
                  <a:pt x="2880" y="138538"/>
                  <a:pt x="2488" y="156695"/>
                  <a:pt x="8639" y="173098"/>
                </a:cubicBezTo>
                <a:cubicBezTo>
                  <a:pt x="12742" y="184040"/>
                  <a:pt x="45297" y="203297"/>
                  <a:pt x="51838" y="207658"/>
                </a:cubicBezTo>
                <a:cubicBezTo>
                  <a:pt x="94542" y="271717"/>
                  <a:pt x="82323" y="239134"/>
                  <a:pt x="95036" y="302698"/>
                </a:cubicBezTo>
                <a:cubicBezTo>
                  <a:pt x="92156" y="340138"/>
                  <a:pt x="91053" y="377757"/>
                  <a:pt x="86396" y="415018"/>
                </a:cubicBezTo>
                <a:cubicBezTo>
                  <a:pt x="85266" y="424055"/>
                  <a:pt x="82443" y="433129"/>
                  <a:pt x="77757" y="440938"/>
                </a:cubicBezTo>
                <a:cubicBezTo>
                  <a:pt x="73566" y="447923"/>
                  <a:pt x="66237" y="452458"/>
                  <a:pt x="60477" y="458218"/>
                </a:cubicBezTo>
                <a:cubicBezTo>
                  <a:pt x="54717" y="472618"/>
                  <a:pt x="48643" y="486896"/>
                  <a:pt x="43198" y="501418"/>
                </a:cubicBezTo>
                <a:cubicBezTo>
                  <a:pt x="40000" y="509946"/>
                  <a:pt x="34558" y="518231"/>
                  <a:pt x="34558" y="527338"/>
                </a:cubicBezTo>
                <a:cubicBezTo>
                  <a:pt x="34558" y="573508"/>
                  <a:pt x="38365" y="619662"/>
                  <a:pt x="43198" y="665578"/>
                </a:cubicBezTo>
                <a:cubicBezTo>
                  <a:pt x="44637" y="679250"/>
                  <a:pt x="58740" y="709116"/>
                  <a:pt x="69117" y="717418"/>
                </a:cubicBezTo>
                <a:cubicBezTo>
                  <a:pt x="77972" y="724503"/>
                  <a:pt x="136083" y="734268"/>
                  <a:pt x="138234" y="734698"/>
                </a:cubicBezTo>
                <a:cubicBezTo>
                  <a:pt x="169913" y="731818"/>
                  <a:pt x="203315" y="736757"/>
                  <a:pt x="233271" y="726058"/>
                </a:cubicBezTo>
                <a:cubicBezTo>
                  <a:pt x="262501" y="715618"/>
                  <a:pt x="255999" y="685296"/>
                  <a:pt x="267829" y="665578"/>
                </a:cubicBezTo>
                <a:cubicBezTo>
                  <a:pt x="272020" y="658593"/>
                  <a:pt x="279349" y="654058"/>
                  <a:pt x="285109" y="648298"/>
                </a:cubicBezTo>
                <a:cubicBezTo>
                  <a:pt x="289746" y="625110"/>
                  <a:pt x="298498" y="572054"/>
                  <a:pt x="311028" y="553258"/>
                </a:cubicBezTo>
                <a:cubicBezTo>
                  <a:pt x="349217" y="495972"/>
                  <a:pt x="304335" y="559626"/>
                  <a:pt x="354226" y="501418"/>
                </a:cubicBezTo>
                <a:cubicBezTo>
                  <a:pt x="363597" y="490485"/>
                  <a:pt x="371505" y="478378"/>
                  <a:pt x="380145" y="466858"/>
                </a:cubicBezTo>
                <a:cubicBezTo>
                  <a:pt x="385905" y="449578"/>
                  <a:pt x="393006" y="432689"/>
                  <a:pt x="397424" y="415018"/>
                </a:cubicBezTo>
                <a:cubicBezTo>
                  <a:pt x="400304" y="403498"/>
                  <a:pt x="402652" y="391832"/>
                  <a:pt x="406064" y="380458"/>
                </a:cubicBezTo>
                <a:cubicBezTo>
                  <a:pt x="411298" y="363012"/>
                  <a:pt x="417583" y="345898"/>
                  <a:pt x="423343" y="328618"/>
                </a:cubicBezTo>
                <a:lnTo>
                  <a:pt x="431983" y="302698"/>
                </a:lnTo>
                <a:cubicBezTo>
                  <a:pt x="429103" y="256618"/>
                  <a:pt x="440077" y="207489"/>
                  <a:pt x="423343" y="164458"/>
                </a:cubicBezTo>
                <a:cubicBezTo>
                  <a:pt x="416742" y="147482"/>
                  <a:pt x="371505" y="147178"/>
                  <a:pt x="371505" y="147178"/>
                </a:cubicBezTo>
                <a:cubicBezTo>
                  <a:pt x="365745" y="138538"/>
                  <a:pt x="361568" y="128601"/>
                  <a:pt x="354226" y="121258"/>
                </a:cubicBezTo>
                <a:cubicBezTo>
                  <a:pt x="346884" y="113915"/>
                  <a:pt x="334794" y="112086"/>
                  <a:pt x="328307" y="103978"/>
                </a:cubicBezTo>
                <a:cubicBezTo>
                  <a:pt x="322618" y="96866"/>
                  <a:pt x="323049" y="86514"/>
                  <a:pt x="319667" y="78058"/>
                </a:cubicBezTo>
                <a:cubicBezTo>
                  <a:pt x="317275" y="72079"/>
                  <a:pt x="313908" y="66538"/>
                  <a:pt x="311028" y="6077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981119" y="5224625"/>
            <a:ext cx="5855621" cy="61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42857" y="5213835"/>
            <a:ext cx="579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Any sequence </a:t>
            </a:r>
            <a:r>
              <a:rPr lang="en-US" sz="1800" dirty="0" smtClean="0"/>
              <a:t>within </a:t>
            </a:r>
            <a:r>
              <a:rPr lang="en-US" sz="1800" dirty="0" smtClean="0"/>
              <a:t>a specified </a:t>
            </a:r>
            <a:r>
              <a:rPr lang="en-US" sz="1800" b="1" dirty="0" smtClean="0"/>
              <a:t>edit distance</a:t>
            </a:r>
            <a:r>
              <a:rPr lang="en-US" sz="1800" dirty="0" smtClean="0"/>
              <a:t> or similarity from the cluster center is recruited by the cluster center.</a:t>
            </a:r>
          </a:p>
        </p:txBody>
      </p:sp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ATGTGA: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9573" y="1552390"/>
            <a:ext cx="3625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(</a:t>
            </a:r>
            <a:r>
              <a:rPr 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Levenshtein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552390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158616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pattern and the text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949162"/>
            <a:ext cx="795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values!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61994" y="5378820"/>
            <a:ext cx="8848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pattern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text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..j</a:t>
            </a:r>
            <a:endParaRPr lang="en-US" sz="2400" dirty="0">
              <a:latin typeface="Courier"/>
              <a:cs typeface="Courie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29459"/>
              </p:ext>
            </p:extLst>
          </p:nvPr>
        </p:nvGraphicFramePr>
        <p:xfrm>
          <a:off x="2589587" y="2918276"/>
          <a:ext cx="3414972" cy="246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</a:tblGrid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sz="14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36174" y="2426570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7998" y="393763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65491"/>
              </p:ext>
            </p:extLst>
          </p:nvPr>
        </p:nvGraphicFramePr>
        <p:xfrm>
          <a:off x="2287199" y="64121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rgbClr val="FF66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"/>
                          <a:cs typeface="Courier"/>
                        </a:rPr>
                        <a:t>?</a:t>
                      </a:r>
                      <a:endParaRPr lang="en-US" b="1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1720" y="468717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09075" y="5456027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53" y="4605735"/>
            <a:ext cx="87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AGGT</a:t>
            </a:r>
            <a:r>
              <a:rPr lang="en-US" dirty="0" smtClean="0">
                <a:latin typeface="Courier"/>
                <a:cs typeface="Courier"/>
              </a:rPr>
              <a:t>-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9075" y="3757238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A-T</a:t>
            </a:r>
            <a:r>
              <a:rPr lang="en-US" dirty="0" smtClean="0">
                <a:latin typeface="Courier"/>
                <a:cs typeface="Courier"/>
              </a:rPr>
              <a:t>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90426" y="3965044"/>
            <a:ext cx="276469" cy="1944000"/>
          </a:xfrm>
          <a:prstGeom prst="leftBrace">
            <a:avLst>
              <a:gd name="adj1" fmla="val 172663"/>
              <a:gd name="adj2" fmla="val 491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15580" y="4687176"/>
            <a:ext cx="6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min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44650" y="3988281"/>
            <a:ext cx="285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0..2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/>
              <a:t> + gap in </a:t>
            </a:r>
            <a:r>
              <a:rPr lang="en-US" sz="1600" b="1" dirty="0" smtClean="0">
                <a:latin typeface="Courier"/>
                <a:cs typeface="Courier"/>
              </a:rPr>
              <a:t>p</a:t>
            </a:r>
            <a:endParaRPr lang="en-US" sz="1600" b="1" i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7129" y="130372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17942" y="192451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4650" y="4798940"/>
            <a:ext cx="2770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0..4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/>
              <a:t>+ </a:t>
            </a:r>
            <a:r>
              <a:rPr lang="en-US" sz="1600" b="1" dirty="0"/>
              <a:t>gap in </a:t>
            </a:r>
            <a:r>
              <a:rPr lang="en-US" sz="1600" b="1" dirty="0" smtClean="0">
                <a:latin typeface="Courier"/>
                <a:cs typeface="Courier"/>
              </a:rPr>
              <a:t>t</a:t>
            </a:r>
            <a:endParaRPr lang="en-US" sz="16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44650" y="5544570"/>
            <a:ext cx="302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6600"/>
                </a:solidFill>
              </a:rPr>
              <a:t>Align </a:t>
            </a:r>
            <a:r>
              <a:rPr lang="en-US" sz="1600" b="1" i="1" dirty="0" smtClean="0">
                <a:solidFill>
                  <a:srgbClr val="FF6600"/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>
                <a:solidFill>
                  <a:srgbClr val="FF6600"/>
                </a:solidFill>
              </a:rPr>
              <a:t>to </a:t>
            </a:r>
            <a:r>
              <a:rPr lang="en-US" sz="1600" b="1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/>
              <a:t>+ cost(‘T’,’T’)</a:t>
            </a:r>
            <a:endParaRPr lang="en-US" sz="16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68626" y="63337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94331" y="633379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2001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66" y="546972"/>
            <a:ext cx="3262826" cy="373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" y="1084941"/>
            <a:ext cx="2363162" cy="2363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-43540" y="6454939"/>
            <a:ext cx="7540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Wooley</a:t>
            </a:r>
            <a:r>
              <a:rPr lang="en-US" sz="1000" i="1" dirty="0"/>
              <a:t>, John C., Adam </a:t>
            </a:r>
            <a:r>
              <a:rPr lang="en-US" sz="1000" i="1" dirty="0" err="1"/>
              <a:t>Godzik</a:t>
            </a:r>
            <a:r>
              <a:rPr lang="en-US" sz="1000" i="1" dirty="0"/>
              <a:t>, and </a:t>
            </a:r>
            <a:r>
              <a:rPr lang="en-US" sz="1000" i="1" dirty="0" err="1"/>
              <a:t>Iddo</a:t>
            </a:r>
            <a:r>
              <a:rPr lang="en-US" sz="1000" i="1" dirty="0"/>
              <a:t> Friedberg. "A primer on </a:t>
            </a:r>
            <a:r>
              <a:rPr lang="en-US" sz="1000" i="1" dirty="0" err="1"/>
              <a:t>metagenomics</a:t>
            </a:r>
            <a:r>
              <a:rPr lang="en-US" sz="1000" i="1" dirty="0"/>
              <a:t>." </a:t>
            </a:r>
            <a:r>
              <a:rPr lang="en-US" sz="1000" i="1" dirty="0" err="1"/>
              <a:t>PLoS</a:t>
            </a:r>
            <a:r>
              <a:rPr lang="en-US" sz="1000" i="1" dirty="0"/>
              <a:t> computational biology 6.2 (2010): e1000667.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1439" r="13742" b="12270"/>
          <a:stretch/>
        </p:blipFill>
        <p:spPr>
          <a:xfrm rot="11158659">
            <a:off x="2549333" y="4496118"/>
            <a:ext cx="1609197" cy="15391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4592" y="730998"/>
            <a:ext cx="1389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13</a:t>
            </a:r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4299" y="5100133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14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-2" y="6621789"/>
            <a:ext cx="6297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http://www.3dscience.com/</a:t>
            </a:r>
            <a:r>
              <a:rPr lang="en-US" sz="1000" dirty="0" err="1">
                <a:solidFill>
                  <a:srgbClr val="A6A6A6"/>
                </a:solidFill>
              </a:rPr>
              <a:t>img</a:t>
            </a:r>
            <a:r>
              <a:rPr lang="en-US" sz="1000" dirty="0">
                <a:solidFill>
                  <a:srgbClr val="A6A6A6"/>
                </a:solidFill>
              </a:rPr>
              <a:t>/Products/Images/</a:t>
            </a:r>
            <a:r>
              <a:rPr lang="en-US" sz="1000" dirty="0" err="1">
                <a:solidFill>
                  <a:srgbClr val="A6A6A6"/>
                </a:solidFill>
              </a:rPr>
              <a:t>clip_art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bacteria_flagellae_web.jpg</a:t>
            </a:r>
            <a:endParaRPr lang="en-US" sz="1000" dirty="0">
              <a:solidFill>
                <a:srgbClr val="A6A6A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31178" y="5974148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00866" y="6636120"/>
            <a:ext cx="4357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</a:t>
            </a:r>
            <a:r>
              <a:rPr lang="en-US" sz="1000" dirty="0" err="1">
                <a:solidFill>
                  <a:srgbClr val="A6A6A6"/>
                </a:solidFill>
              </a:rPr>
              <a:t>www.scq.ubc.ca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wp</a:t>
            </a:r>
            <a:r>
              <a:rPr lang="en-US" sz="1000" dirty="0">
                <a:solidFill>
                  <a:srgbClr val="A6A6A6"/>
                </a:solidFill>
              </a:rPr>
              <a:t>-content/uploads/2006/08/molecular-</a:t>
            </a:r>
            <a:r>
              <a:rPr lang="en-US" sz="1000" dirty="0" err="1">
                <a:solidFill>
                  <a:srgbClr val="A6A6A6"/>
                </a:solidFill>
              </a:rPr>
              <a:t>machine.gif</a:t>
            </a:r>
            <a:endParaRPr lang="en-US" sz="10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69876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97575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xxxx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ATG----GC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----ATGGC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9619" y="6250000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457867" y="3706560"/>
            <a:ext cx="435042" cy="517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185834" y="3706560"/>
            <a:ext cx="12720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61390" y="2695680"/>
            <a:ext cx="970386" cy="1010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084521" y="2695680"/>
            <a:ext cx="1353910" cy="14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51138"/>
              </p:ext>
            </p:extLst>
          </p:nvPr>
        </p:nvGraphicFramePr>
        <p:xfrm>
          <a:off x="4879705" y="1961907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3647"/>
              </p:ext>
            </p:extLst>
          </p:nvPr>
        </p:nvGraphicFramePr>
        <p:xfrm>
          <a:off x="325874" y="19782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9125" y="1222401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98143" y="1222401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52898" y="1468623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8207" y="79060"/>
            <a:ext cx="494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we want to limit the amount of edits?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8489" y="598031"/>
            <a:ext cx="220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example, </a:t>
            </a:r>
            <a:r>
              <a:rPr lang="en-US" sz="2000" i="1" dirty="0" smtClean="0"/>
              <a:t>k</a:t>
            </a:r>
            <a:r>
              <a:rPr lang="en-US" sz="2000" dirty="0" smtClean="0"/>
              <a:t> = 2?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2380" y="5344114"/>
            <a:ext cx="32752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O(k*n) time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98143" y="5344114"/>
            <a:ext cx="34638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893" y="3004420"/>
            <a:ext cx="755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Replace standard edit distance calculation with </a:t>
            </a:r>
            <a:r>
              <a:rPr lang="en-US" b="1" dirty="0" smtClean="0"/>
              <a:t>Landau-</a:t>
            </a:r>
            <a:r>
              <a:rPr lang="en-US" b="1" dirty="0" err="1" smtClean="0"/>
              <a:t>Vishkin</a:t>
            </a:r>
            <a:r>
              <a:rPr lang="en-US" b="1" dirty="0" smtClean="0"/>
              <a:t> </a:t>
            </a:r>
            <a:r>
              <a:rPr lang="en-US" dirty="0" smtClean="0"/>
              <a:t>algorithm.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Modify Landau-</a:t>
            </a:r>
            <a:r>
              <a:rPr lang="en-US" dirty="0" err="1" smtClean="0"/>
              <a:t>Vishkin</a:t>
            </a:r>
            <a:r>
              <a:rPr lang="en-US" dirty="0" smtClean="0"/>
              <a:t> algorithm to reuse sorted sequence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7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217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75713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(0,2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6236" y="5806080"/>
            <a:ext cx="409935" cy="27280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598391" y="21294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6226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37715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12851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4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028386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249075" y="28770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911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63259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83467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(2,2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7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304474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222275" y="3980569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316" y="5561529"/>
            <a:ext cx="38139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O(k*m)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902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20131"/>
              </p:ext>
            </p:extLst>
          </p:nvPr>
        </p:nvGraphicFramePr>
        <p:xfrm>
          <a:off x="1741978" y="827075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31310" y="43296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63056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1.102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0.0332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33.2x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98139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</a:t>
            </a:r>
            <a:r>
              <a:rPr lang="en-US" dirty="0" smtClean="0"/>
              <a:t>sampled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Center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select 10 sequences to serve as centers.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2172" y="4122399"/>
            <a:ext cx="1225962" cy="310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Filtering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840872" y="6289767"/>
            <a:ext cx="1420000" cy="310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96272" y="6256072"/>
            <a:ext cx="1420000" cy="3101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06672" y="1892044"/>
            <a:ext cx="2461896" cy="310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Environmental sample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153630" y="3135008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4886472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112053" y="4590568"/>
            <a:ext cx="5005039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31509" y="2680530"/>
            <a:ext cx="1828862" cy="14771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9342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4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54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019" y="2836186"/>
            <a:ext cx="1516321" cy="11372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80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11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322769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601155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5881246" y="2254754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537875" y="2279802"/>
            <a:ext cx="361011" cy="3389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636056" y="3701377"/>
            <a:ext cx="782988" cy="7143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44842" y="5230756"/>
            <a:ext cx="722852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7493" y="4954331"/>
            <a:ext cx="1215715" cy="1000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78843" y="4954331"/>
            <a:ext cx="1262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&gt;seq_1</a:t>
            </a:r>
          </a:p>
          <a:p>
            <a:r>
              <a:rPr lang="en-US" sz="1400" dirty="0" smtClean="0">
                <a:latin typeface="Courier"/>
                <a:cs typeface="Courier"/>
              </a:rPr>
              <a:t>ATCTGCTGGC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&gt;seq_2</a:t>
            </a:r>
          </a:p>
          <a:p>
            <a:r>
              <a:rPr lang="en-US" sz="1400" dirty="0" smtClean="0">
                <a:latin typeface="Courier"/>
                <a:cs typeface="Courier"/>
              </a:rPr>
              <a:t>TTCTGGTACT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95762" y="5492020"/>
            <a:ext cx="486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    Previous </a:t>
            </a:r>
            <a:r>
              <a:rPr lang="en-US" dirty="0" smtClean="0">
                <a:latin typeface="Courier"/>
                <a:cs typeface="Courier"/>
              </a:rPr>
              <a:t>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 smtClean="0">
                <a:latin typeface="Courier"/>
                <a:cs typeface="Courier"/>
              </a:rPr>
              <a:t>Longest common prefix: </a:t>
            </a:r>
            <a:r>
              <a:rPr lang="en-US" dirty="0" smtClean="0">
                <a:latin typeface="Courier"/>
                <a:cs typeface="Courier"/>
              </a:rPr>
              <a:t>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335" y="381697"/>
            <a:ext cx="771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</a:t>
            </a:r>
            <a:r>
              <a:rPr lang="en-US" sz="2400" b="1" dirty="0" smtClean="0"/>
              <a:t>sorted</a:t>
            </a:r>
            <a:r>
              <a:rPr lang="en-US" sz="2400" dirty="0" smtClean="0"/>
              <a:t> so we can reuse parts from the previous dynamic programming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10660"/>
              </p:ext>
            </p:extLst>
          </p:nvPr>
        </p:nvGraphicFramePr>
        <p:xfrm>
          <a:off x="321269" y="185207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34862"/>
              </p:ext>
            </p:extLst>
          </p:nvPr>
        </p:nvGraphicFramePr>
        <p:xfrm>
          <a:off x="4947307" y="186934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579014" y="1676160"/>
            <a:ext cx="0" cy="3447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7212" y="3931200"/>
            <a:ext cx="0" cy="717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6854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03353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4121810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7004" y="4083366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8600" y="5482293"/>
            <a:ext cx="301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O(k) </a:t>
            </a:r>
            <a:r>
              <a:rPr lang="en-US" sz="2400" dirty="0" smtClean="0"/>
              <a:t>time to find starting point in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64436"/>
              </p:ext>
            </p:extLst>
          </p:nvPr>
        </p:nvGraphicFramePr>
        <p:xfrm>
          <a:off x="321269" y="32056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23312" y="5324176"/>
            <a:ext cx="5635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aseline="30000" dirty="0"/>
              <a:t>P</a:t>
            </a:r>
            <a:r>
              <a:rPr lang="en-US" sz="3000" baseline="30000" dirty="0" smtClean="0"/>
              <a:t>roceed downwards along anti-diagonal </a:t>
            </a:r>
            <a:r>
              <a:rPr lang="en-US" sz="3000" baseline="30000" dirty="0"/>
              <a:t>until we find the first the cell where C(e, d) − d &gt; </a:t>
            </a:r>
            <a:r>
              <a:rPr lang="en-US" sz="3000" baseline="30000" dirty="0" smtClean="0"/>
              <a:t>LCP.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73599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73599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146078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146078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1460782"/>
            <a:ext cx="559806" cy="5969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736572" y="23988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884" y="120230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Multi-core clustering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04866" y="3845502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Recruit sequences to cluster center using multiple cores.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100" y="421109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378008" y="1471247"/>
            <a:ext cx="8457514" cy="8950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91338" y="2251063"/>
            <a:ext cx="1969996" cy="802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3621" y="2653549"/>
            <a:ext cx="187771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190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6561891" y="2527820"/>
            <a:ext cx="1961542" cy="712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42556"/>
            <a:ext cx="79185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Tortoli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Enrico. "Impact of genotypic studies on mycobacterial taxonomy: the new mycobacteria of the 1990s." Clinical microbiology reviews 16.2 (2003): 319-354.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338" y="3433937"/>
            <a:ext cx="5724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for protein translation.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Found in most bacteria.</a:t>
            </a:r>
          </a:p>
          <a:p>
            <a:endParaRPr lang="en-US" sz="2400" dirty="0"/>
          </a:p>
          <a:p>
            <a:r>
              <a:rPr lang="en-US" sz="2400" dirty="0" smtClean="0"/>
              <a:t>Online 16S databases: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SILVA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RDB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Greengenes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3621" y="2653549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AAATTGAAG..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78008" y="1859289"/>
            <a:ext cx="213330" cy="414500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8008" y="2273789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601" y="1883854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338" y="1883854"/>
            <a:ext cx="1969996" cy="76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23637" y="5209288"/>
            <a:ext cx="393099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16S analysis pipelines:</a:t>
            </a:r>
          </a:p>
          <a:p>
            <a:r>
              <a:rPr lang="en-US" sz="2400" b="1" dirty="0" err="1" smtClean="0"/>
              <a:t>Mothur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err="1"/>
              <a:t>Schloss</a:t>
            </a:r>
            <a:r>
              <a:rPr lang="en-US" sz="2400" dirty="0"/>
              <a:t> et al. 2009</a:t>
            </a:r>
            <a:r>
              <a:rPr lang="en-US" sz="2400" dirty="0" smtClean="0"/>
              <a:t>)</a:t>
            </a:r>
          </a:p>
          <a:p>
            <a:r>
              <a:rPr lang="en-US" sz="2400" b="1" dirty="0" smtClean="0"/>
              <a:t>QIIME</a:t>
            </a:r>
            <a:r>
              <a:rPr lang="en-US" sz="2400" dirty="0" smtClean="0"/>
              <a:t> (</a:t>
            </a:r>
            <a:r>
              <a:rPr lang="en-US" sz="2400" dirty="0" err="1" smtClean="0"/>
              <a:t>Caporaso</a:t>
            </a:r>
            <a:r>
              <a:rPr lang="en-US" sz="2400" dirty="0" smtClean="0"/>
              <a:t> et al. 2010)</a:t>
            </a:r>
          </a:p>
        </p:txBody>
      </p:sp>
    </p:spTree>
    <p:extLst>
      <p:ext uri="{BB962C8B-B14F-4D97-AF65-F5344CB8AC3E}">
        <p14:creationId xmlns:p14="http://schemas.microsoft.com/office/powerpoint/2010/main" val="34747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49621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877007" y="44236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76405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80181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5043690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7007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0579" y="4978861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5545" y="4812698"/>
            <a:ext cx="262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speed this up with </a:t>
            </a:r>
            <a:r>
              <a:rPr lang="en-US" b="1" dirty="0" smtClean="0"/>
              <a:t>multiple </a:t>
            </a:r>
            <a:r>
              <a:rPr lang="en-US" dirty="0" smtClean="0"/>
              <a:t>machines?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0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48987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50781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77499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79293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1764151" y="503971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536256" y="505765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801830" y="496176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39376" y="49728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445749" y="641716"/>
            <a:ext cx="10009853" cy="5505034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 flipH="1">
            <a:off x="6510188" y="3818687"/>
            <a:ext cx="455418" cy="544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9371" y="171374"/>
            <a:ext cx="858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Sorted</a:t>
            </a:r>
            <a:r>
              <a:rPr lang="en-US" sz="2800" dirty="0" smtClean="0"/>
              <a:t> sequences create </a:t>
            </a:r>
            <a:r>
              <a:rPr lang="en-US" sz="2800" dirty="0" smtClean="0"/>
              <a:t>an implicit </a:t>
            </a:r>
            <a:r>
              <a:rPr lang="en-US" sz="2800" b="1" dirty="0" err="1" smtClean="0"/>
              <a:t>trie</a:t>
            </a:r>
            <a:r>
              <a:rPr lang="en-US" sz="2800" dirty="0" smtClean="0"/>
              <a:t> data structure.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Adjacent </a:t>
            </a:r>
            <a:r>
              <a:rPr lang="en-US" sz="2800" dirty="0" smtClean="0"/>
              <a:t>sequences sharing a </a:t>
            </a:r>
            <a:r>
              <a:rPr lang="en-US" sz="2800" b="1" dirty="0" smtClean="0"/>
              <a:t>common prefix</a:t>
            </a:r>
            <a:r>
              <a:rPr lang="en-US" sz="2800" dirty="0" smtClean="0"/>
              <a:t> to speed up edit distance </a:t>
            </a:r>
            <a:r>
              <a:rPr lang="en-US" sz="2800" dirty="0" smtClean="0"/>
              <a:t>computation.</a:t>
            </a:r>
            <a:endParaRPr lang="en-US" sz="2800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8405" y="2821366"/>
            <a:ext cx="3064056" cy="2738415"/>
            <a:chOff x="2248860" y="26304567"/>
            <a:chExt cx="4090026" cy="3304323"/>
          </a:xfrm>
        </p:grpSpPr>
        <p:sp>
          <p:nvSpPr>
            <p:cNvPr id="52" name="Can 51"/>
            <p:cNvSpPr/>
            <p:nvPr/>
          </p:nvSpPr>
          <p:spPr>
            <a:xfrm>
              <a:off x="2248860" y="26304567"/>
              <a:ext cx="4090026" cy="3304323"/>
            </a:xfrm>
            <a:prstGeom prst="can">
              <a:avLst>
                <a:gd name="adj" fmla="val 6333"/>
              </a:avLst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57810" y="26561903"/>
              <a:ext cx="3944596" cy="278535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TTGCCTC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latin typeface="Courier"/>
                  <a:cs typeface="Courier"/>
                </a:rPr>
                <a:t>CTGTTGCCTC..GCTTCCTC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8635" y="2593885"/>
            <a:ext cx="4816935" cy="3301064"/>
            <a:chOff x="7917181" y="26152167"/>
            <a:chExt cx="4816935" cy="3301064"/>
          </a:xfrm>
        </p:grpSpPr>
        <p:sp>
          <p:nvSpPr>
            <p:cNvPr id="34" name="Oval 33"/>
            <p:cNvSpPr/>
            <p:nvPr/>
          </p:nvSpPr>
          <p:spPr>
            <a:xfrm>
              <a:off x="9540687" y="26152167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372161" y="2702888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822936" y="26959401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4" idx="5"/>
              <a:endCxn id="35" idx="1"/>
            </p:cNvCxnSpPr>
            <p:nvPr/>
          </p:nvCxnSpPr>
          <p:spPr>
            <a:xfrm>
              <a:off x="9857351" y="26468831"/>
              <a:ext cx="569141" cy="614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0072939" y="26230774"/>
              <a:ext cx="677189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>
              <a:stCxn id="35" idx="5"/>
              <a:endCxn id="40" idx="1"/>
            </p:cNvCxnSpPr>
            <p:nvPr/>
          </p:nvCxnSpPr>
          <p:spPr>
            <a:xfrm>
              <a:off x="10688825" y="27345552"/>
              <a:ext cx="316367" cy="634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950861" y="2792594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44011" y="27167019"/>
              <a:ext cx="430927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endParaRPr lang="en-US" sz="32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43224" y="278529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2993" y="27164623"/>
              <a:ext cx="923450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</a:t>
              </a:r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…</a:t>
              </a:r>
              <a:endParaRPr lang="en-US" sz="3200" dirty="0">
                <a:solidFill>
                  <a:srgbClr val="0000FF"/>
                </a:solidFill>
                <a:latin typeface="Courier"/>
                <a:cs typeface="Courie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17181" y="26257561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latin typeface="Courier"/>
                  <a:cs typeface="Courier"/>
                </a:rPr>
                <a:t>CTG…</a:t>
              </a:r>
              <a:endParaRPr lang="en-US" sz="3200" dirty="0"/>
            </a:p>
          </p:txBody>
        </p:sp>
        <p:cxnSp>
          <p:nvCxnSpPr>
            <p:cNvPr id="45" name="Straight Connector 44"/>
            <p:cNvCxnSpPr>
              <a:stCxn id="34" idx="3"/>
              <a:endCxn id="36" idx="7"/>
            </p:cNvCxnSpPr>
            <p:nvPr/>
          </p:nvCxnSpPr>
          <p:spPr>
            <a:xfrm flipH="1">
              <a:off x="9139600" y="26468831"/>
              <a:ext cx="455418" cy="544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527051" y="2908223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372161" y="290221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0" idx="5"/>
              <a:endCxn id="46" idx="1"/>
            </p:cNvCxnSpPr>
            <p:nvPr/>
          </p:nvCxnSpPr>
          <p:spPr>
            <a:xfrm>
              <a:off x="11267525" y="28242610"/>
              <a:ext cx="313857" cy="8939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1564405" y="28303128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CTG…</a:t>
              </a:r>
              <a:endParaRPr lang="en-US" sz="3200" dirty="0">
                <a:solidFill>
                  <a:srgbClr val="800000"/>
                </a:solidFill>
                <a:latin typeface="Courier"/>
                <a:cs typeface="Courier"/>
              </a:endParaRPr>
            </a:p>
          </p:txBody>
        </p:sp>
        <p:cxnSp>
          <p:nvCxnSpPr>
            <p:cNvPr id="50" name="Straight Connector 49"/>
            <p:cNvCxnSpPr>
              <a:stCxn id="40" idx="3"/>
              <a:endCxn id="47" idx="7"/>
            </p:cNvCxnSpPr>
            <p:nvPr/>
          </p:nvCxnSpPr>
          <p:spPr>
            <a:xfrm flipH="1">
              <a:off x="10688825" y="28242610"/>
              <a:ext cx="316367" cy="833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9609100" y="28378043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TTG…</a:t>
              </a:r>
              <a:endParaRPr lang="en-US" sz="3200" dirty="0">
                <a:solidFill>
                  <a:srgbClr val="604A7B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49909" y="6125272"/>
            <a:ext cx="616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/>
              <a:t>Trie</a:t>
            </a:r>
            <a:r>
              <a:rPr lang="en-US" sz="2800" b="1" dirty="0" smtClean="0"/>
              <a:t> length: </a:t>
            </a:r>
            <a:r>
              <a:rPr lang="en-US" sz="2800" dirty="0" smtClean="0"/>
              <a:t>Sum of all edge lengths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706168" y="4162590"/>
            <a:ext cx="1344934" cy="5246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19408"/>
              </p:ext>
            </p:extLst>
          </p:nvPr>
        </p:nvGraphicFramePr>
        <p:xfrm>
          <a:off x="-1006468" y="1326293"/>
          <a:ext cx="10903365" cy="75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ocument" r:id="rId3" imgW="5486400" imgH="381000" progId="Word.Document.12">
                  <p:embed/>
                </p:oleObj>
              </mc:Choice>
              <mc:Fallback>
                <p:oleObj name="Document" r:id="rId3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06468" y="1326293"/>
                        <a:ext cx="10903365" cy="75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954546" y="2313799"/>
            <a:ext cx="3408566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4545" y="5700713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333" y="2330246"/>
            <a:ext cx="3225767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374" y="5693349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4545" y="5306345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333" y="5313288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4545" y="4904623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333" y="492107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333" y="233024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333" y="233024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4545" y="2313799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4545" y="2313799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7519" y="2358890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44728" y="2313799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8579" y="3011466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38579" y="4921069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49831" y="3564407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49831" y="5472971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58156" y="4167361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630674" y="5237663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52007" y="6243450"/>
            <a:ext cx="89351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Naïve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2685" y="6198359"/>
            <a:ext cx="1706539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Work-based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257" y="3011466"/>
            <a:ext cx="569609" cy="6073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89" y="4997443"/>
            <a:ext cx="569609" cy="6073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87" y="3011466"/>
            <a:ext cx="569609" cy="6073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807" y="5466033"/>
            <a:ext cx="569609" cy="6073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2174" y="88170"/>
            <a:ext cx="815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Split </a:t>
            </a:r>
            <a:r>
              <a:rPr lang="en-US" sz="1800" dirty="0" smtClean="0"/>
              <a:t>the amount of potential </a:t>
            </a:r>
            <a:r>
              <a:rPr lang="en-US" sz="1800" b="1" dirty="0" smtClean="0"/>
              <a:t>work (</a:t>
            </a:r>
            <a:r>
              <a:rPr lang="en-US" sz="1800" dirty="0" smtClean="0"/>
              <a:t>characters we need to examine in the </a:t>
            </a:r>
            <a:r>
              <a:rPr lang="en-US" sz="1800" dirty="0" err="1" smtClean="0"/>
              <a:t>trie</a:t>
            </a:r>
            <a:r>
              <a:rPr lang="en-US" sz="1800" dirty="0" smtClean="0"/>
              <a:t>)</a:t>
            </a:r>
            <a:r>
              <a:rPr lang="en-US" sz="1800" dirty="0" smtClean="0"/>
              <a:t>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This </a:t>
            </a:r>
            <a:r>
              <a:rPr lang="en-US" sz="1800" dirty="0" smtClean="0"/>
              <a:t>is done </a:t>
            </a:r>
            <a:r>
              <a:rPr lang="en-US" sz="1800" dirty="0" smtClean="0"/>
              <a:t>by dividing the </a:t>
            </a:r>
            <a:r>
              <a:rPr lang="en-US" sz="1800" b="1" dirty="0" err="1" smtClean="0"/>
              <a:t>trie</a:t>
            </a:r>
            <a:r>
              <a:rPr lang="en-US" sz="1800" b="1" dirty="0" smtClean="0"/>
              <a:t> length</a:t>
            </a:r>
            <a:r>
              <a:rPr lang="en-US" sz="1800" dirty="0" smtClean="0"/>
              <a:t> </a:t>
            </a:r>
            <a:r>
              <a:rPr lang="en-US" sz="1800" dirty="0" smtClean="0"/>
              <a:t>by the number of threads.</a:t>
            </a:r>
            <a:endParaRPr lang="en-US" sz="1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45215" y="2353424"/>
            <a:ext cx="0" cy="4181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1374" y="1355987"/>
            <a:ext cx="104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8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831676"/>
              </p:ext>
            </p:extLst>
          </p:nvPr>
        </p:nvGraphicFramePr>
        <p:xfrm>
          <a:off x="533128" y="1033047"/>
          <a:ext cx="8077744" cy="4382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1624258" y="5680555"/>
            <a:ext cx="5935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Using 32 threads, work-based split reduces </a:t>
            </a:r>
            <a:r>
              <a:rPr lang="en-US" sz="2400" b="1" dirty="0"/>
              <a:t>worst case </a:t>
            </a:r>
            <a:r>
              <a:rPr lang="en-US" sz="2400" dirty="0"/>
              <a:t>work load by 8%.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98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1940598" y="211565"/>
            <a:ext cx="4692171" cy="22182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22918" y="3246326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853973"/>
            <a:ext cx="0" cy="2408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2413899" y="48458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765565" y="723171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909663" y="405681"/>
            <a:ext cx="935207" cy="701123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767015" y="100777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835315" y="98132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>
            <a:off x="3990287" y="95184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058587" y="92538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nut 67"/>
          <p:cNvSpPr/>
          <p:nvPr/>
        </p:nvSpPr>
        <p:spPr>
          <a:xfrm>
            <a:off x="5274262" y="538740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342562" y="512282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rot="21003588">
            <a:off x="2901107" y="99299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/>
        </p:nvSpPr>
        <p:spPr>
          <a:xfrm rot="21003588">
            <a:off x="3254223" y="151618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 rot="21003588">
            <a:off x="3322523" y="148973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86759" flipH="1">
            <a:off x="4185396" y="109450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73"/>
          <p:cNvSpPr/>
          <p:nvPr/>
        </p:nvSpPr>
        <p:spPr>
          <a:xfrm rot="1686759" flipH="1">
            <a:off x="4399569" y="149228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 rot="1686759" flipH="1">
            <a:off x="4518768" y="1500745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rot="564215" flipH="1">
            <a:off x="5116731" y="102062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nut 76"/>
          <p:cNvSpPr/>
          <p:nvPr/>
        </p:nvSpPr>
        <p:spPr>
          <a:xfrm rot="564215" flipH="1">
            <a:off x="5330904" y="141840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 rot="564215" flipH="1">
            <a:off x="5421462" y="1388844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17" y="2645748"/>
            <a:ext cx="1229010" cy="10405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3" name="TextBox 82"/>
          <p:cNvSpPr txBox="1"/>
          <p:nvPr/>
        </p:nvSpPr>
        <p:spPr>
          <a:xfrm>
            <a:off x="3533222" y="2115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Community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701292" y="237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532159"/>
            <a:ext cx="2404059" cy="4606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729417" y="50606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1622320"/>
            <a:ext cx="2404059" cy="46062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171441" y="159236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2710" y="1083642"/>
            <a:ext cx="309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3: Ambiguous assignment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440185" y="1136556"/>
            <a:ext cx="675459" cy="423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3356" y="107918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8531" y="91309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78531" y="145943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6004691" y="488994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04691" y="1579819"/>
            <a:ext cx="2404059" cy="484427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5271" y="3641917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Evaluate different strategies for assigning ambiguous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24521" y="680372"/>
            <a:ext cx="1911477" cy="3662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574" y="663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281610" y="680372"/>
            <a:ext cx="1911477" cy="3662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22886" y="650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818084" y="1693828"/>
            <a:ext cx="537060" cy="33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5568" y="1275808"/>
            <a:ext cx="2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50175" y="1140480"/>
            <a:ext cx="275393" cy="22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6571" y="1140480"/>
            <a:ext cx="309408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50175" y="126374"/>
            <a:ext cx="98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2989" y="127671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Uniquely</a:t>
            </a:r>
            <a:r>
              <a:rPr lang="en-US" dirty="0" smtClean="0"/>
              <a:t> </a:t>
            </a:r>
            <a:r>
              <a:rPr lang="en-US" dirty="0" err="1" smtClean="0"/>
              <a:t>alignable</a:t>
            </a:r>
            <a:r>
              <a:rPr lang="en-US" dirty="0" smtClean="0"/>
              <a:t> reads only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778" y="37483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Fractional </a:t>
            </a:r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8243" y="35045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reads  based on </a:t>
            </a:r>
            <a:endParaRPr lang="en-US" dirty="0"/>
          </a:p>
          <a:p>
            <a:r>
              <a:rPr lang="en-US" b="1" dirty="0" smtClean="0"/>
              <a:t>proportion</a:t>
            </a:r>
            <a:r>
              <a:rPr lang="en-US" dirty="0" smtClean="0"/>
              <a:t> of unique reads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75" y="2057507"/>
            <a:ext cx="118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Flip a coin</a:t>
            </a:r>
            <a:endParaRPr lang="en-US" i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98120" y="2920671"/>
            <a:ext cx="537060" cy="33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8936" y="2554427"/>
            <a:ext cx="1911477" cy="3662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924989" y="2537147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05405" y="2554427"/>
            <a:ext cx="1911477" cy="36624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3646681" y="252447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136899" y="1905415"/>
            <a:ext cx="537060" cy="336758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6289671" y="1210808"/>
            <a:ext cx="1365067" cy="1120784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20" y="1783282"/>
            <a:ext cx="1370775" cy="10966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16332" y="6642556"/>
            <a:ext cx="2927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www.psdgraphics.com</a:t>
            </a:r>
            <a:r>
              <a:rPr lang="en-US" sz="800" dirty="0">
                <a:solidFill>
                  <a:srgbClr val="948A54"/>
                </a:solidFill>
              </a:rPr>
              <a:t>/file/recycling-bin-</a:t>
            </a:r>
            <a:r>
              <a:rPr lang="en-US" sz="800" dirty="0" err="1">
                <a:solidFill>
                  <a:srgbClr val="948A54"/>
                </a:solidFill>
              </a:rPr>
              <a:t>icon.jpg</a:t>
            </a:r>
            <a:endParaRPr lang="en-US" sz="800" dirty="0">
              <a:solidFill>
                <a:srgbClr val="948A54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29979" y="5105977"/>
            <a:ext cx="537060" cy="3367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00795" y="4696533"/>
            <a:ext cx="1911477" cy="366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956848" y="467925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37264" y="4696533"/>
            <a:ext cx="1911477" cy="3662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3678540" y="4666577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2382393" y="5097337"/>
            <a:ext cx="537060" cy="33675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1400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9327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4813644" y="5196372"/>
            <a:ext cx="1911477" cy="36624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669697" y="517027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7050113" y="5196372"/>
            <a:ext cx="1911477" cy="3662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391389" y="5166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513053" y="6094363"/>
            <a:ext cx="537060" cy="3367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58689" y="5692078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66%</a:t>
            </a:r>
            <a:endParaRPr lang="en-US" sz="2200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295199" y="5709394"/>
            <a:ext cx="378760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901594" y="5718654"/>
            <a:ext cx="370821" cy="28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8836" t="29469" r="78657" b="51541"/>
          <a:stretch/>
        </p:blipFill>
        <p:spPr>
          <a:xfrm>
            <a:off x="5322030" y="4800172"/>
            <a:ext cx="719581" cy="36624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5669697" y="47828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11442" t="28267" r="74895" b="52743"/>
          <a:stretch/>
        </p:blipFill>
        <p:spPr>
          <a:xfrm>
            <a:off x="5465451" y="4408359"/>
            <a:ext cx="786108" cy="36624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5689638" y="4391079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8803" t="29468" r="68934" b="53095"/>
          <a:stretch/>
        </p:blipFill>
        <p:spPr>
          <a:xfrm>
            <a:off x="8131920" y="4797897"/>
            <a:ext cx="705590" cy="3362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8391389" y="476794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2415" y="5694545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33%</a:t>
            </a:r>
            <a:endParaRPr lang="en-US" sz="22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15774" y="573743"/>
            <a:ext cx="0" cy="562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6894" y="3434044"/>
            <a:ext cx="83171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Frame 71"/>
          <p:cNvSpPr/>
          <p:nvPr/>
        </p:nvSpPr>
        <p:spPr>
          <a:xfrm>
            <a:off x="2275588" y="65633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ame 72"/>
          <p:cNvSpPr/>
          <p:nvPr/>
        </p:nvSpPr>
        <p:spPr>
          <a:xfrm>
            <a:off x="119350" y="66126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Frame 74"/>
          <p:cNvSpPr/>
          <p:nvPr/>
        </p:nvSpPr>
        <p:spPr>
          <a:xfrm>
            <a:off x="2290493" y="252832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Frame 75"/>
          <p:cNvSpPr/>
          <p:nvPr/>
        </p:nvSpPr>
        <p:spPr>
          <a:xfrm>
            <a:off x="63695" y="2524439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Frame 76"/>
          <p:cNvSpPr/>
          <p:nvPr/>
        </p:nvSpPr>
        <p:spPr>
          <a:xfrm>
            <a:off x="89300" y="46676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ame 77"/>
          <p:cNvSpPr/>
          <p:nvPr/>
        </p:nvSpPr>
        <p:spPr>
          <a:xfrm>
            <a:off x="2328444" y="466657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rame 78"/>
          <p:cNvSpPr/>
          <p:nvPr/>
        </p:nvSpPr>
        <p:spPr>
          <a:xfrm>
            <a:off x="4804824" y="51635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ame 79"/>
          <p:cNvSpPr/>
          <p:nvPr/>
        </p:nvSpPr>
        <p:spPr>
          <a:xfrm>
            <a:off x="7041293" y="517583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Greengenes</a:t>
            </a:r>
            <a:r>
              <a:rPr lang="en-US" dirty="0"/>
              <a:t> </a:t>
            </a:r>
            <a:r>
              <a:rPr lang="en-US" dirty="0" smtClean="0"/>
              <a:t>(97% OTU database):</a:t>
            </a:r>
          </a:p>
          <a:p>
            <a:pPr lvl="1"/>
            <a:r>
              <a:rPr lang="en-US" dirty="0" smtClean="0"/>
              <a:t>99,322 sequences</a:t>
            </a:r>
          </a:p>
          <a:p>
            <a:r>
              <a:rPr lang="en-US" dirty="0" smtClean="0"/>
              <a:t>Input:</a:t>
            </a:r>
          </a:p>
          <a:p>
            <a:pPr lvl="1"/>
            <a:r>
              <a:rPr lang="en-US" dirty="0" smtClean="0"/>
              <a:t>100 reads drawn from database (100bp w/ 1% error)</a:t>
            </a:r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 smtClean="0"/>
              <a:t>Find all alignments of read -&gt; OTU centers.</a:t>
            </a:r>
          </a:p>
          <a:p>
            <a:r>
              <a:rPr lang="en-US" dirty="0" smtClean="0"/>
              <a:t>Results:</a:t>
            </a:r>
          </a:p>
          <a:p>
            <a:pPr lvl="1"/>
            <a:r>
              <a:rPr lang="en-US" b="1" dirty="0" smtClean="0"/>
              <a:t>7,399 OTUs</a:t>
            </a:r>
            <a:r>
              <a:rPr lang="en-US" dirty="0" smtClean="0"/>
              <a:t> found (3 mismatches)</a:t>
            </a:r>
          </a:p>
          <a:p>
            <a:pPr lvl="1"/>
            <a:r>
              <a:rPr lang="en-US" b="1" dirty="0"/>
              <a:t>659 </a:t>
            </a:r>
            <a:r>
              <a:rPr lang="en-US" b="1" dirty="0" smtClean="0"/>
              <a:t>OTUS</a:t>
            </a:r>
            <a:r>
              <a:rPr lang="en-US" dirty="0" smtClean="0"/>
              <a:t> found (1 mismatch)</a:t>
            </a:r>
          </a:p>
        </p:txBody>
      </p:sp>
    </p:spTree>
    <p:extLst>
      <p:ext uri="{BB962C8B-B14F-4D97-AF65-F5344CB8AC3E}">
        <p14:creationId xmlns:p14="http://schemas.microsoft.com/office/powerpoint/2010/main" val="281369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63846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/>
          <p:cNvSpPr/>
          <p:nvPr/>
        </p:nvSpPr>
        <p:spPr>
          <a:xfrm>
            <a:off x="6334938" y="5986979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/>
          <p:cNvSpPr/>
          <p:nvPr/>
        </p:nvSpPr>
        <p:spPr>
          <a:xfrm>
            <a:off x="6285988" y="4921279"/>
            <a:ext cx="2404059" cy="416529"/>
          </a:xfrm>
          <a:prstGeom prst="fram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17638"/>
            <a:ext cx="3810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Committee</a:t>
            </a:r>
          </a:p>
          <a:p>
            <a:r>
              <a:rPr lang="en-US" dirty="0" err="1" smtClean="0"/>
              <a:t>Mihai</a:t>
            </a:r>
            <a:r>
              <a:rPr lang="en-US" dirty="0" smtClean="0"/>
              <a:t> Pop</a:t>
            </a:r>
          </a:p>
          <a:p>
            <a:r>
              <a:rPr lang="en-US" dirty="0" err="1"/>
              <a:t>Héctor</a:t>
            </a:r>
            <a:r>
              <a:rPr lang="en-US" dirty="0"/>
              <a:t> </a:t>
            </a:r>
            <a:r>
              <a:rPr lang="en-US" dirty="0" err="1"/>
              <a:t>Corrada</a:t>
            </a:r>
            <a:r>
              <a:rPr lang="en-US" dirty="0"/>
              <a:t> Bravo</a:t>
            </a:r>
          </a:p>
          <a:p>
            <a:r>
              <a:rPr lang="en-US" dirty="0" err="1" smtClean="0"/>
              <a:t>Atif</a:t>
            </a:r>
            <a:r>
              <a:rPr lang="en-US" dirty="0" smtClean="0"/>
              <a:t> </a:t>
            </a:r>
            <a:r>
              <a:rPr lang="en-US" dirty="0" err="1" smtClean="0"/>
              <a:t>Memon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Pop lab</a:t>
            </a:r>
            <a:endParaRPr lang="en-US" dirty="0" smtClean="0"/>
          </a:p>
          <a:p>
            <a:r>
              <a:rPr lang="en-US" dirty="0" smtClean="0"/>
              <a:t>Irina </a:t>
            </a:r>
            <a:r>
              <a:rPr lang="en-US" dirty="0" err="1" smtClean="0"/>
              <a:t>Astrovskaya</a:t>
            </a:r>
            <a:endParaRPr lang="en-US" dirty="0" smtClean="0"/>
          </a:p>
          <a:p>
            <a:r>
              <a:rPr lang="en-US" dirty="0" smtClean="0"/>
              <a:t>Lee </a:t>
            </a:r>
            <a:r>
              <a:rPr lang="en-US" dirty="0" err="1" smtClean="0"/>
              <a:t>Mendelowitz</a:t>
            </a:r>
            <a:endParaRPr lang="en-US" dirty="0" smtClean="0"/>
          </a:p>
          <a:p>
            <a:r>
              <a:rPr lang="en-US" dirty="0" smtClean="0"/>
              <a:t>Joseph Paulson</a:t>
            </a:r>
          </a:p>
          <a:p>
            <a:r>
              <a:rPr lang="en-US" dirty="0" err="1" smtClean="0"/>
              <a:t>Chengxi</a:t>
            </a:r>
            <a:r>
              <a:rPr lang="en-US" dirty="0" smtClean="0"/>
              <a:t> Ye</a:t>
            </a:r>
          </a:p>
          <a:p>
            <a:r>
              <a:rPr lang="en-US" dirty="0" err="1"/>
              <a:t>Senthil</a:t>
            </a:r>
            <a:r>
              <a:rPr lang="en-US" dirty="0"/>
              <a:t> </a:t>
            </a:r>
            <a:r>
              <a:rPr lang="en-US" dirty="0" smtClean="0"/>
              <a:t>Kumar</a:t>
            </a:r>
          </a:p>
          <a:p>
            <a:r>
              <a:rPr lang="en-US" dirty="0"/>
              <a:t>Mathieu </a:t>
            </a:r>
            <a:r>
              <a:rPr lang="en-US" dirty="0" smtClean="0"/>
              <a:t>Almeida</a:t>
            </a:r>
          </a:p>
          <a:p>
            <a:r>
              <a:rPr lang="en-US" dirty="0" smtClean="0"/>
              <a:t>Jeremy </a:t>
            </a:r>
            <a:r>
              <a:rPr lang="en-US" dirty="0" err="1" smtClean="0"/>
              <a:t>Selengut</a:t>
            </a:r>
            <a:endParaRPr lang="en-US" dirty="0" smtClean="0"/>
          </a:p>
          <a:p>
            <a:r>
              <a:rPr lang="en-US" dirty="0"/>
              <a:t>Victoria </a:t>
            </a:r>
            <a:r>
              <a:rPr lang="en-US" dirty="0" err="1" smtClean="0"/>
              <a:t>Cepeda</a:t>
            </a:r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6459693" y="1417638"/>
            <a:ext cx="31415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CBCB</a:t>
            </a:r>
            <a:endParaRPr lang="en-US" dirty="0" smtClean="0"/>
          </a:p>
          <a:p>
            <a:r>
              <a:rPr lang="en-US" dirty="0" smtClean="0"/>
              <a:t>Mike Cummings</a:t>
            </a:r>
          </a:p>
          <a:p>
            <a:r>
              <a:rPr lang="en-US" dirty="0" smtClean="0"/>
              <a:t>Steve Mount</a:t>
            </a:r>
          </a:p>
          <a:p>
            <a:r>
              <a:rPr lang="en-US" dirty="0"/>
              <a:t>Sridhar </a:t>
            </a:r>
            <a:r>
              <a:rPr lang="en-US" dirty="0" err="1"/>
              <a:t>Hannenhalli</a:t>
            </a:r>
            <a:endParaRPr lang="en-US" dirty="0" smtClean="0"/>
          </a:p>
          <a:p>
            <a:r>
              <a:rPr lang="en-US" dirty="0"/>
              <a:t>Ted </a:t>
            </a:r>
            <a:r>
              <a:rPr lang="en-US" dirty="0" smtClean="0"/>
              <a:t>Gibbons</a:t>
            </a:r>
          </a:p>
          <a:p>
            <a:r>
              <a:rPr lang="en-US" dirty="0" smtClean="0"/>
              <a:t>Derrick Wood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Bazinet</a:t>
            </a:r>
            <a:endParaRPr lang="en-US" dirty="0" smtClean="0"/>
          </a:p>
          <a:p>
            <a:r>
              <a:rPr lang="en-US" dirty="0"/>
              <a:t>Leonid </a:t>
            </a:r>
            <a:r>
              <a:rPr lang="en-US" dirty="0" err="1" smtClean="0"/>
              <a:t>Sukharnikov</a:t>
            </a:r>
            <a:endParaRPr lang="en-US" dirty="0" smtClean="0"/>
          </a:p>
          <a:p>
            <a:r>
              <a:rPr lang="en-US" dirty="0" smtClean="0"/>
              <a:t>Justin </a:t>
            </a:r>
            <a:r>
              <a:rPr lang="en-US" dirty="0" err="1" smtClean="0"/>
              <a:t>Malin</a:t>
            </a:r>
            <a:endParaRPr lang="en-US" dirty="0"/>
          </a:p>
          <a:p>
            <a:r>
              <a:rPr lang="en-US" dirty="0" err="1"/>
              <a:t>Avinash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 smtClean="0"/>
          </a:p>
          <a:p>
            <a:r>
              <a:rPr lang="en-US" b="1" dirty="0" smtClean="0"/>
              <a:t>BYOB</a:t>
            </a:r>
            <a:endParaRPr lang="en-US" b="1" dirty="0" smtClean="0"/>
          </a:p>
          <a:p>
            <a:r>
              <a:rPr lang="en-U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NSF</a:t>
            </a:r>
            <a:endParaRPr lang="en-US" b="1" dirty="0" smtClean="0"/>
          </a:p>
          <a:p>
            <a:r>
              <a:rPr lang="en-US" b="1" dirty="0" smtClean="0"/>
              <a:t>NIH</a:t>
            </a:r>
          </a:p>
        </p:txBody>
      </p:sp>
      <p:sp>
        <p:nvSpPr>
          <p:cNvPr id="9" name="Rectangle 8"/>
          <p:cNvSpPr/>
          <p:nvPr/>
        </p:nvSpPr>
        <p:spPr>
          <a:xfrm>
            <a:off x="3330697" y="1425806"/>
            <a:ext cx="208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NBACC</a:t>
            </a:r>
          </a:p>
          <a:p>
            <a:r>
              <a:rPr lang="en-US" dirty="0"/>
              <a:t>Sergey </a:t>
            </a:r>
            <a:r>
              <a:rPr lang="en-US" dirty="0" err="1"/>
              <a:t>Koren</a:t>
            </a:r>
            <a:endParaRPr lang="en-US" dirty="0"/>
          </a:p>
          <a:p>
            <a:r>
              <a:rPr lang="en-US" dirty="0"/>
              <a:t>Todd </a:t>
            </a:r>
            <a:r>
              <a:rPr lang="en-US" dirty="0" err="1"/>
              <a:t>Treangen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1579" y="2491876"/>
            <a:ext cx="3001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Former members</a:t>
            </a:r>
          </a:p>
          <a:p>
            <a:r>
              <a:rPr lang="en-US" i="1" dirty="0" err="1" smtClean="0"/>
              <a:t>MohammadReza</a:t>
            </a:r>
            <a:r>
              <a:rPr lang="en-US" i="1" dirty="0" smtClean="0"/>
              <a:t> </a:t>
            </a:r>
            <a:r>
              <a:rPr lang="en-US" i="1" dirty="0" err="1"/>
              <a:t>Ghodsi</a:t>
            </a:r>
            <a:r>
              <a:rPr lang="en-US" dirty="0"/>
              <a:t> </a:t>
            </a:r>
          </a:p>
          <a:p>
            <a:r>
              <a:rPr lang="en-US" i="1" dirty="0"/>
              <a:t>Dan </a:t>
            </a:r>
            <a:r>
              <a:rPr lang="en-US" i="1" dirty="0" err="1"/>
              <a:t>Sommer</a:t>
            </a:r>
            <a:endParaRPr lang="en-US" i="1" dirty="0"/>
          </a:p>
          <a:p>
            <a:r>
              <a:rPr lang="en-US" i="1" dirty="0"/>
              <a:t>Henry Lin</a:t>
            </a:r>
          </a:p>
          <a:p>
            <a:r>
              <a:rPr lang="en-US" i="1" dirty="0"/>
              <a:t>Bo Liu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1579" y="4217113"/>
            <a:ext cx="3243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Bravo </a:t>
            </a:r>
            <a:r>
              <a:rPr lang="en-US" b="1" dirty="0" smtClean="0"/>
              <a:t>Lab</a:t>
            </a:r>
          </a:p>
          <a:p>
            <a:r>
              <a:rPr lang="en-US" dirty="0" smtClean="0"/>
              <a:t>Kwame </a:t>
            </a:r>
            <a:r>
              <a:rPr lang="en-US" dirty="0" err="1"/>
              <a:t>Okrah</a:t>
            </a:r>
            <a:endParaRPr lang="en-US" dirty="0"/>
          </a:p>
          <a:p>
            <a:r>
              <a:rPr lang="en-US" dirty="0"/>
              <a:t>Joyce Hsiao</a:t>
            </a:r>
          </a:p>
          <a:p>
            <a:r>
              <a:rPr lang="en-US" dirty="0" err="1"/>
              <a:t>Wikum</a:t>
            </a:r>
            <a:r>
              <a:rPr lang="en-US" dirty="0"/>
              <a:t> </a:t>
            </a:r>
            <a:r>
              <a:rPr lang="en-US" dirty="0" err="1"/>
              <a:t>Dinalankara</a:t>
            </a:r>
            <a:endParaRPr lang="en-US" dirty="0"/>
          </a:p>
          <a:p>
            <a:r>
              <a:rPr lang="en-US" dirty="0" err="1"/>
              <a:t>Hisham</a:t>
            </a:r>
            <a:r>
              <a:rPr lang="en-US" dirty="0"/>
              <a:t> </a:t>
            </a:r>
            <a:r>
              <a:rPr lang="en-US" dirty="0" err="1"/>
              <a:t>Talukder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External: compare with “true” partitions and labels.</a:t>
            </a:r>
          </a:p>
          <a:p>
            <a:pPr lvl="1"/>
            <a:r>
              <a:rPr lang="en-US" dirty="0" smtClean="0"/>
              <a:t>Counting pairs: given partitions P1 and P2</a:t>
            </a:r>
          </a:p>
          <a:p>
            <a:pPr lvl="2"/>
            <a:r>
              <a:rPr lang="en-US" dirty="0" smtClean="0"/>
              <a:t>N11 - # pairs of data points that are in the same cluster in P1 and P2</a:t>
            </a:r>
          </a:p>
          <a:p>
            <a:pPr lvl="2"/>
            <a:r>
              <a:rPr lang="en-US" dirty="0" smtClean="0"/>
              <a:t>N01 - # pairs of data points that are in the same cluster in P2, but not P1</a:t>
            </a:r>
          </a:p>
          <a:p>
            <a:pPr lvl="2"/>
            <a:r>
              <a:rPr lang="en-US" dirty="0" smtClean="0"/>
              <a:t>N10 - # pairs of data points that are in the same cluster in P1, but not p2</a:t>
            </a:r>
          </a:p>
          <a:p>
            <a:pPr lvl="2"/>
            <a:r>
              <a:rPr lang="en-US" dirty="0" smtClean="0"/>
              <a:t>N00 - # pairs of data points that are not in the same cluster in both P1 and P2</a:t>
            </a:r>
          </a:p>
          <a:p>
            <a:pPr lvl="1"/>
            <a:r>
              <a:rPr lang="en-US" dirty="0" smtClean="0"/>
              <a:t>Rand</a:t>
            </a:r>
          </a:p>
          <a:p>
            <a:pPr lvl="2"/>
            <a:r>
              <a:rPr lang="en-US" dirty="0" smtClean="0"/>
              <a:t>N00 + N11 / </a:t>
            </a:r>
            <a:r>
              <a:rPr lang="en-US" dirty="0"/>
              <a:t>(N11 + N01 + </a:t>
            </a:r>
            <a:r>
              <a:rPr lang="en-US" dirty="0" smtClean="0"/>
              <a:t>N10 + N00)</a:t>
            </a:r>
          </a:p>
          <a:p>
            <a:pPr lvl="1"/>
            <a:r>
              <a:rPr lang="en-US" dirty="0" err="1" smtClean="0"/>
              <a:t>Jaccard</a:t>
            </a:r>
            <a:endParaRPr lang="en-US" dirty="0" smtClean="0"/>
          </a:p>
          <a:p>
            <a:pPr lvl="2"/>
            <a:r>
              <a:rPr lang="en-US" dirty="0"/>
              <a:t>Intersection of two sets / union of two sets.</a:t>
            </a:r>
          </a:p>
          <a:p>
            <a:pPr lvl="2"/>
            <a:r>
              <a:rPr lang="en-US" dirty="0" smtClean="0"/>
              <a:t>N11 / (N11 + N01 + N10)</a:t>
            </a:r>
          </a:p>
          <a:p>
            <a:pPr lvl="1"/>
            <a:r>
              <a:rPr lang="en-US" dirty="0" smtClean="0"/>
              <a:t>Entropy</a:t>
            </a:r>
          </a:p>
          <a:p>
            <a:pPr lvl="2"/>
            <a:r>
              <a:rPr lang="en-US" dirty="0" smtClean="0"/>
              <a:t>Normalized Mutual Information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Internal: compare with intrinsic properties of the cluster.</a:t>
            </a:r>
          </a:p>
          <a:p>
            <a:pPr lvl="1"/>
            <a:r>
              <a:rPr lang="en-US" dirty="0" smtClean="0"/>
              <a:t>Sum of squared error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815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LCE in constant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the GST corresponding to </a:t>
            </a:r>
            <a:r>
              <a:rPr lang="en-US" dirty="0" smtClean="0"/>
              <a:t>S1 </a:t>
            </a:r>
            <a:r>
              <a:rPr lang="en-US" dirty="0"/>
              <a:t>and S2.</a:t>
            </a:r>
          </a:p>
          <a:p>
            <a:r>
              <a:rPr lang="en-US" dirty="0"/>
              <a:t>Process the GST so that it can do constant time LCA queries; this requires time O(n)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Depth </a:t>
            </a:r>
            <a:r>
              <a:rPr lang="en-US" dirty="0"/>
              <a:t>first traversal of the general tree to assign </a:t>
            </a:r>
            <a:r>
              <a:rPr lang="en-US" dirty="0" smtClean="0"/>
              <a:t>depth</a:t>
            </a:r>
            <a:r>
              <a:rPr lang="en-US" dirty="0"/>
              <a:t>-first search numbers to the nodes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Find the </a:t>
            </a:r>
            <a:r>
              <a:rPr lang="en-US" dirty="0" err="1"/>
              <a:t>lca</a:t>
            </a:r>
            <a:r>
              <a:rPr lang="en-US" dirty="0"/>
              <a:t> of the two leaves corresponding to the suffixes S1[</a:t>
            </a:r>
            <a:r>
              <a:rPr lang="en-US" dirty="0" err="1"/>
              <a:t>i</a:t>
            </a:r>
            <a:r>
              <a:rPr lang="en-US" dirty="0"/>
              <a:t>] and S2[j]. The string depth of this node gives the longest common extension for the pair (</a:t>
            </a:r>
            <a:r>
              <a:rPr lang="en-US" dirty="0" err="1"/>
              <a:t>i,j</a:t>
            </a:r>
            <a:r>
              <a:rPr lang="en-US" dirty="0"/>
              <a:t>); this requires constant time per query.</a:t>
            </a:r>
          </a:p>
        </p:txBody>
      </p:sp>
    </p:spTree>
    <p:extLst>
      <p:ext uri="{BB962C8B-B14F-4D97-AF65-F5344CB8AC3E}">
        <p14:creationId xmlns:p14="http://schemas.microsoft.com/office/powerpoint/2010/main" val="253494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Alpha-diversity</a:t>
            </a:r>
          </a:p>
          <a:p>
            <a:pPr lvl="1"/>
            <a:r>
              <a:rPr lang="en-US" dirty="0" smtClean="0"/>
              <a:t>Shannon’s index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76" y="2821306"/>
            <a:ext cx="2651367" cy="15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1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2218503" y="425629"/>
            <a:ext cx="4921622" cy="562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7179751" y="0"/>
            <a:ext cx="1947393" cy="707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18592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7055458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60" name="Freeform 59"/>
          <p:cNvSpPr/>
          <p:nvPr/>
        </p:nvSpPr>
        <p:spPr>
          <a:xfrm>
            <a:off x="2108466" y="1234212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460132" y="1472800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604230" y="1424294"/>
            <a:ext cx="935207" cy="432139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461582" y="175740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529882" y="173094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497199" y="4574394"/>
            <a:ext cx="2550572" cy="1482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50909" y="1231948"/>
            <a:ext cx="2470942" cy="30318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547833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51291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4264143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422536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37741" y="6286694"/>
            <a:ext cx="8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578194" y="6286800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90950" y="6286800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110" name="Frame 109"/>
          <p:cNvSpPr/>
          <p:nvPr/>
        </p:nvSpPr>
        <p:spPr>
          <a:xfrm>
            <a:off x="6575386" y="2503865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/>
          <p:cNvSpPr/>
          <p:nvPr/>
        </p:nvSpPr>
        <p:spPr>
          <a:xfrm>
            <a:off x="6575386" y="4234187"/>
            <a:ext cx="2404059" cy="460624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15989" y="1709728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6</a:t>
            </a:r>
            <a:endParaRPr lang="en-US" sz="4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7315989" y="3499223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63846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/>
          <p:cNvSpPr/>
          <p:nvPr/>
        </p:nvSpPr>
        <p:spPr>
          <a:xfrm>
            <a:off x="6334938" y="5986979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/>
          <p:cNvSpPr/>
          <p:nvPr/>
        </p:nvSpPr>
        <p:spPr>
          <a:xfrm>
            <a:off x="6285988" y="4921279"/>
            <a:ext cx="2404059" cy="416529"/>
          </a:xfrm>
          <a:prstGeom prst="fram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10083</TotalTime>
  <Words>4618</Words>
  <Application>Microsoft Macintosh PowerPoint</Application>
  <PresentationFormat>On-screen Show (4:3)</PresentationFormat>
  <Paragraphs>2051</Paragraphs>
  <Slides>58</Slides>
  <Notes>40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Office Theme</vt:lpstr>
      <vt:lpstr>Microsoft Word Document</vt:lpstr>
      <vt:lpstr>Clustering Highly Conserved Phylogenetic Markers</vt:lpstr>
      <vt:lpstr>PowerPoint Presentation</vt:lpstr>
      <vt:lpstr>PowerPoint Presentation</vt:lpstr>
      <vt:lpstr>16S rRNA gene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Hierarchical clustering </vt:lpstr>
      <vt:lpstr>Hierarchical clustering </vt:lpstr>
      <vt:lpstr>Greedy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Landau-Vishkin k-difference algorithm</vt:lpstr>
      <vt:lpstr>Landau-Vishkin k-difference algorithm</vt:lpstr>
      <vt:lpstr>Landau-Vishkin k-difference algorithm</vt:lpstr>
      <vt:lpstr>PowerPoint Presentation</vt:lpstr>
      <vt:lpstr>PowerPoint Presentation</vt:lpstr>
      <vt:lpstr>TODO: Farthest reaching d-path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Preliminary Experiment</vt:lpstr>
      <vt:lpstr>PowerPoint Presentation</vt:lpstr>
      <vt:lpstr>Hidden</vt:lpstr>
      <vt:lpstr>Acknowledgements</vt:lpstr>
      <vt:lpstr>Cluster validation</vt:lpstr>
      <vt:lpstr>LCE in constant time</vt:lpstr>
      <vt:lpstr>Measuring Diversity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490</cp:revision>
  <dcterms:created xsi:type="dcterms:W3CDTF">2014-05-08T17:35:39Z</dcterms:created>
  <dcterms:modified xsi:type="dcterms:W3CDTF">2014-05-15T17:42:21Z</dcterms:modified>
</cp:coreProperties>
</file>